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4"/>
    <p:sldMasterId id="2147483731" r:id="rId5"/>
  </p:sldMasterIdLst>
  <p:notesMasterIdLst>
    <p:notesMasterId r:id="rId27"/>
  </p:notesMasterIdLst>
  <p:handoutMasterIdLst>
    <p:handoutMasterId r:id="rId28"/>
  </p:handoutMasterIdLst>
  <p:sldIdLst>
    <p:sldId id="421" r:id="rId6"/>
    <p:sldId id="342" r:id="rId7"/>
    <p:sldId id="339" r:id="rId8"/>
    <p:sldId id="426" r:id="rId9"/>
    <p:sldId id="348" r:id="rId10"/>
    <p:sldId id="350" r:id="rId11"/>
    <p:sldId id="372" r:id="rId12"/>
    <p:sldId id="357" r:id="rId13"/>
    <p:sldId id="423" r:id="rId14"/>
    <p:sldId id="427" r:id="rId15"/>
    <p:sldId id="415" r:id="rId16"/>
    <p:sldId id="411" r:id="rId17"/>
    <p:sldId id="412" r:id="rId18"/>
    <p:sldId id="409" r:id="rId19"/>
    <p:sldId id="408" r:id="rId20"/>
    <p:sldId id="410" r:id="rId21"/>
    <p:sldId id="418" r:id="rId22"/>
    <p:sldId id="428" r:id="rId23"/>
    <p:sldId id="321" r:id="rId24"/>
    <p:sldId id="425" r:id="rId25"/>
    <p:sldId id="42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445565"/>
    <a:srgbClr val="E9EDF4"/>
    <a:srgbClr val="7468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4"/>
    <p:restoredTop sz="68402" autoAdjust="0"/>
  </p:normalViewPr>
  <p:slideViewPr>
    <p:cSldViewPr snapToGrid="0">
      <p:cViewPr varScale="1">
        <p:scale>
          <a:sx n="61" d="100"/>
          <a:sy n="61" d="100"/>
        </p:scale>
        <p:origin x="3008" y="200"/>
      </p:cViewPr>
      <p:guideLst>
        <p:guide orient="horz" pos="1620"/>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9D571-AD6B-4806-BE84-13BEC2BE2881}" type="doc">
      <dgm:prSet loTypeId="urn:microsoft.com/office/officeart/2005/8/layout/hProcess9" loCatId="process" qsTypeId="urn:microsoft.com/office/officeart/2005/8/quickstyle/simple2" qsCatId="simple" csTypeId="urn:microsoft.com/office/officeart/2005/8/colors/accent0_3" csCatId="mainScheme" phldr="1"/>
      <dgm:spPr/>
    </dgm:pt>
    <dgm:pt modelId="{1C1CD548-3A9F-44AB-8B96-D27700028F10}">
      <dgm:prSet phldrT="[Text]"/>
      <dgm:spPr>
        <a:solidFill>
          <a:schemeClr val="tx2">
            <a:lumMod val="60000"/>
            <a:lumOff val="40000"/>
          </a:schemeClr>
        </a:solidFill>
      </dgm:spPr>
      <dgm:t>
        <a:bodyPr/>
        <a:lstStyle/>
        <a:p>
          <a:r>
            <a:rPr lang="en-US"/>
            <a:t>Native apps</a:t>
          </a:r>
          <a:endParaRPr lang="en-US" dirty="0"/>
        </a:p>
      </dgm:t>
    </dgm:pt>
    <dgm:pt modelId="{3E847E8B-A30A-46B0-A1B3-8C664418548B}" type="sibTrans" cxnId="{B9F01355-D185-4536-9840-7428A13E9836}">
      <dgm:prSet/>
      <dgm:spPr/>
      <dgm:t>
        <a:bodyPr/>
        <a:lstStyle/>
        <a:p>
          <a:endParaRPr lang="en-US"/>
        </a:p>
      </dgm:t>
    </dgm:pt>
    <dgm:pt modelId="{514BE0D4-1F57-4A0C-9017-C9E7B5527CD4}" type="parTrans" cxnId="{B9F01355-D185-4536-9840-7428A13E9836}">
      <dgm:prSet/>
      <dgm:spPr/>
      <dgm:t>
        <a:bodyPr/>
        <a:lstStyle/>
        <a:p>
          <a:endParaRPr lang="en-US"/>
        </a:p>
      </dgm:t>
    </dgm:pt>
    <dgm:pt modelId="{77055357-7094-49EF-8D9C-9E19EB920C3A}">
      <dgm:prSet phldrT="[Text]"/>
      <dgm:spPr>
        <a:solidFill>
          <a:schemeClr val="tx2">
            <a:lumMod val="60000"/>
            <a:lumOff val="40000"/>
          </a:schemeClr>
        </a:solidFill>
      </dgm:spPr>
      <dgm:t>
        <a:bodyPr/>
        <a:lstStyle/>
        <a:p>
          <a:r>
            <a:rPr lang="en-US" dirty="0"/>
            <a:t>Hybrid apps</a:t>
          </a:r>
        </a:p>
      </dgm:t>
    </dgm:pt>
    <dgm:pt modelId="{33E4EBF0-B1FB-4862-8B03-5601762CA5B6}" type="sibTrans" cxnId="{F2E00C41-8176-4EB5-9816-CF7F1007D698}">
      <dgm:prSet/>
      <dgm:spPr/>
      <dgm:t>
        <a:bodyPr/>
        <a:lstStyle/>
        <a:p>
          <a:endParaRPr lang="en-US"/>
        </a:p>
      </dgm:t>
    </dgm:pt>
    <dgm:pt modelId="{5EC9A64B-DEFE-4E79-A2FF-AA48DA730CA5}" type="parTrans" cxnId="{F2E00C41-8176-4EB5-9816-CF7F1007D698}">
      <dgm:prSet/>
      <dgm:spPr/>
      <dgm:t>
        <a:bodyPr/>
        <a:lstStyle/>
        <a:p>
          <a:endParaRPr lang="en-US"/>
        </a:p>
      </dgm:t>
    </dgm:pt>
    <dgm:pt modelId="{0FDE194D-E25B-4348-8A0E-58EED45C2B86}">
      <dgm:prSet phldrT="[Text]"/>
      <dgm:spPr>
        <a:solidFill>
          <a:schemeClr val="tx2"/>
        </a:solidFill>
      </dgm:spPr>
      <dgm:t>
        <a:bodyPr/>
        <a:lstStyle/>
        <a:p>
          <a:r>
            <a:rPr lang="en-US" dirty="0"/>
            <a:t>Web apps</a:t>
          </a:r>
        </a:p>
      </dgm:t>
    </dgm:pt>
    <dgm:pt modelId="{9CEEB8BC-0D09-487B-B236-A46B27EEACD7}" type="sibTrans" cxnId="{8C613219-32C1-4E12-A7B2-B6DDE19F11C0}">
      <dgm:prSet/>
      <dgm:spPr/>
      <dgm:t>
        <a:bodyPr/>
        <a:lstStyle/>
        <a:p>
          <a:endParaRPr lang="en-US"/>
        </a:p>
      </dgm:t>
    </dgm:pt>
    <dgm:pt modelId="{8F4E49CC-2B93-4EFC-A05E-DCA994B12F07}" type="parTrans" cxnId="{8C613219-32C1-4E12-A7B2-B6DDE19F11C0}">
      <dgm:prSet/>
      <dgm:spPr/>
      <dgm:t>
        <a:bodyPr/>
        <a:lstStyle/>
        <a:p>
          <a:endParaRPr lang="en-US"/>
        </a:p>
      </dgm:t>
    </dgm:pt>
    <dgm:pt modelId="{ABE82375-C0AD-4D4B-888E-8A798AA53163}" type="pres">
      <dgm:prSet presAssocID="{B139D571-AD6B-4806-BE84-13BEC2BE2881}" presName="CompostProcess" presStyleCnt="0">
        <dgm:presLayoutVars>
          <dgm:dir/>
          <dgm:resizeHandles val="exact"/>
        </dgm:presLayoutVars>
      </dgm:prSet>
      <dgm:spPr/>
    </dgm:pt>
    <dgm:pt modelId="{182E1AD1-B28D-41EC-A9D0-2F25A1BBB528}" type="pres">
      <dgm:prSet presAssocID="{B139D571-AD6B-4806-BE84-13BEC2BE2881}" presName="arrow" presStyleLbl="bgShp" presStyleIdx="0" presStyleCnt="1" custLinFactY="-77324" custLinFactNeighborX="70200" custLinFactNeighborY="-100000"/>
      <dgm:spPr/>
    </dgm:pt>
    <dgm:pt modelId="{A12ED391-9D7B-4E5E-B4BB-48B4B590FB8C}" type="pres">
      <dgm:prSet presAssocID="{B139D571-AD6B-4806-BE84-13BEC2BE2881}" presName="linearProcess" presStyleCnt="0"/>
      <dgm:spPr/>
    </dgm:pt>
    <dgm:pt modelId="{60E70CF3-F431-4B3F-B1A6-EDC8B0D67EC3}" type="pres">
      <dgm:prSet presAssocID="{0FDE194D-E25B-4348-8A0E-58EED45C2B86}" presName="textNode" presStyleLbl="node1" presStyleIdx="0" presStyleCnt="3">
        <dgm:presLayoutVars>
          <dgm:bulletEnabled val="1"/>
        </dgm:presLayoutVars>
      </dgm:prSet>
      <dgm:spPr/>
      <dgm:t>
        <a:bodyPr/>
        <a:lstStyle/>
        <a:p>
          <a:endParaRPr lang="en-US"/>
        </a:p>
      </dgm:t>
    </dgm:pt>
    <dgm:pt modelId="{EA13711C-7B69-4B36-B468-4F6165AE9FC1}" type="pres">
      <dgm:prSet presAssocID="{9CEEB8BC-0D09-487B-B236-A46B27EEACD7}" presName="sibTrans" presStyleCnt="0"/>
      <dgm:spPr/>
    </dgm:pt>
    <dgm:pt modelId="{071659CD-1F60-4FC7-ADD3-0B4AA606268B}" type="pres">
      <dgm:prSet presAssocID="{77055357-7094-49EF-8D9C-9E19EB920C3A}" presName="textNode" presStyleLbl="node1" presStyleIdx="1" presStyleCnt="3">
        <dgm:presLayoutVars>
          <dgm:bulletEnabled val="1"/>
        </dgm:presLayoutVars>
      </dgm:prSet>
      <dgm:spPr/>
      <dgm:t>
        <a:bodyPr/>
        <a:lstStyle/>
        <a:p>
          <a:endParaRPr lang="en-US"/>
        </a:p>
      </dgm:t>
    </dgm:pt>
    <dgm:pt modelId="{39E0188B-47CB-4304-96B9-7B9ED7473B08}" type="pres">
      <dgm:prSet presAssocID="{33E4EBF0-B1FB-4862-8B03-5601762CA5B6}" presName="sibTrans" presStyleCnt="0"/>
      <dgm:spPr/>
    </dgm:pt>
    <dgm:pt modelId="{1EEAEFD2-D732-4BB9-927B-A3AA427628AF}" type="pres">
      <dgm:prSet presAssocID="{1C1CD548-3A9F-44AB-8B96-D27700028F10}" presName="textNode" presStyleLbl="node1" presStyleIdx="2" presStyleCnt="3">
        <dgm:presLayoutVars>
          <dgm:bulletEnabled val="1"/>
        </dgm:presLayoutVars>
      </dgm:prSet>
      <dgm:spPr/>
      <dgm:t>
        <a:bodyPr/>
        <a:lstStyle/>
        <a:p>
          <a:endParaRPr lang="en-US"/>
        </a:p>
      </dgm:t>
    </dgm:pt>
  </dgm:ptLst>
  <dgm:cxnLst>
    <dgm:cxn modelId="{B9F01355-D185-4536-9840-7428A13E9836}" srcId="{B139D571-AD6B-4806-BE84-13BEC2BE2881}" destId="{1C1CD548-3A9F-44AB-8B96-D27700028F10}" srcOrd="2" destOrd="0" parTransId="{514BE0D4-1F57-4A0C-9017-C9E7B5527CD4}" sibTransId="{3E847E8B-A30A-46B0-A1B3-8C664418548B}"/>
    <dgm:cxn modelId="{9D811DA4-B8A1-4AB3-8E86-C2F0965733EE}" type="presOf" srcId="{0FDE194D-E25B-4348-8A0E-58EED45C2B86}" destId="{60E70CF3-F431-4B3F-B1A6-EDC8B0D67EC3}" srcOrd="0" destOrd="0" presId="urn:microsoft.com/office/officeart/2005/8/layout/hProcess9"/>
    <dgm:cxn modelId="{F2E00C41-8176-4EB5-9816-CF7F1007D698}" srcId="{B139D571-AD6B-4806-BE84-13BEC2BE2881}" destId="{77055357-7094-49EF-8D9C-9E19EB920C3A}" srcOrd="1" destOrd="0" parTransId="{5EC9A64B-DEFE-4E79-A2FF-AA48DA730CA5}" sibTransId="{33E4EBF0-B1FB-4862-8B03-5601762CA5B6}"/>
    <dgm:cxn modelId="{8C613219-32C1-4E12-A7B2-B6DDE19F11C0}" srcId="{B139D571-AD6B-4806-BE84-13BEC2BE2881}" destId="{0FDE194D-E25B-4348-8A0E-58EED45C2B86}" srcOrd="0" destOrd="0" parTransId="{8F4E49CC-2B93-4EFC-A05E-DCA994B12F07}" sibTransId="{9CEEB8BC-0D09-487B-B236-A46B27EEACD7}"/>
    <dgm:cxn modelId="{6FC91B2A-2A4B-4230-9336-F42C42A274F9}" type="presOf" srcId="{1C1CD548-3A9F-44AB-8B96-D27700028F10}" destId="{1EEAEFD2-D732-4BB9-927B-A3AA427628AF}" srcOrd="0" destOrd="0" presId="urn:microsoft.com/office/officeart/2005/8/layout/hProcess9"/>
    <dgm:cxn modelId="{A3BBB663-9269-4B28-8A8B-85F34FF028BF}" type="presOf" srcId="{77055357-7094-49EF-8D9C-9E19EB920C3A}" destId="{071659CD-1F60-4FC7-ADD3-0B4AA606268B}" srcOrd="0" destOrd="0" presId="urn:microsoft.com/office/officeart/2005/8/layout/hProcess9"/>
    <dgm:cxn modelId="{DDE9A4FE-31D9-4582-9038-F369DD00934D}" type="presOf" srcId="{B139D571-AD6B-4806-BE84-13BEC2BE2881}" destId="{ABE82375-C0AD-4D4B-888E-8A798AA53163}" srcOrd="0" destOrd="0" presId="urn:microsoft.com/office/officeart/2005/8/layout/hProcess9"/>
    <dgm:cxn modelId="{C8D8FC6C-C5B3-4EBB-9405-BE305E801E8C}" type="presParOf" srcId="{ABE82375-C0AD-4D4B-888E-8A798AA53163}" destId="{182E1AD1-B28D-41EC-A9D0-2F25A1BBB528}" srcOrd="0" destOrd="0" presId="urn:microsoft.com/office/officeart/2005/8/layout/hProcess9"/>
    <dgm:cxn modelId="{1429D2C2-0CB0-4DFA-8D99-A8CB62581EA1}" type="presParOf" srcId="{ABE82375-C0AD-4D4B-888E-8A798AA53163}" destId="{A12ED391-9D7B-4E5E-B4BB-48B4B590FB8C}" srcOrd="1" destOrd="0" presId="urn:microsoft.com/office/officeart/2005/8/layout/hProcess9"/>
    <dgm:cxn modelId="{FC99CFC5-AB5D-4232-B2C6-6011B07FBF7B}" type="presParOf" srcId="{A12ED391-9D7B-4E5E-B4BB-48B4B590FB8C}" destId="{60E70CF3-F431-4B3F-B1A6-EDC8B0D67EC3}" srcOrd="0" destOrd="0" presId="urn:microsoft.com/office/officeart/2005/8/layout/hProcess9"/>
    <dgm:cxn modelId="{4188584A-5AA1-4FD5-A2AD-730298C8C47B}" type="presParOf" srcId="{A12ED391-9D7B-4E5E-B4BB-48B4B590FB8C}" destId="{EA13711C-7B69-4B36-B468-4F6165AE9FC1}" srcOrd="1" destOrd="0" presId="urn:microsoft.com/office/officeart/2005/8/layout/hProcess9"/>
    <dgm:cxn modelId="{A46922AD-5633-4431-9A42-3388890A1251}" type="presParOf" srcId="{A12ED391-9D7B-4E5E-B4BB-48B4B590FB8C}" destId="{071659CD-1F60-4FC7-ADD3-0B4AA606268B}" srcOrd="2" destOrd="0" presId="urn:microsoft.com/office/officeart/2005/8/layout/hProcess9"/>
    <dgm:cxn modelId="{2AFCEF38-D874-4ED5-A7D8-F8ED8269C57F}" type="presParOf" srcId="{A12ED391-9D7B-4E5E-B4BB-48B4B590FB8C}" destId="{39E0188B-47CB-4304-96B9-7B9ED7473B08}" srcOrd="3" destOrd="0" presId="urn:microsoft.com/office/officeart/2005/8/layout/hProcess9"/>
    <dgm:cxn modelId="{8D386B8D-6DBC-477F-91FE-92CF5C55ED78}" type="presParOf" srcId="{A12ED391-9D7B-4E5E-B4BB-48B4B590FB8C}" destId="{1EEAEFD2-D732-4BB9-927B-A3AA427628A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E1AD1-B28D-41EC-A9D0-2F25A1BBB528}">
      <dsp:nvSpPr>
        <dsp:cNvPr id="0" name=""/>
        <dsp:cNvSpPr/>
      </dsp:nvSpPr>
      <dsp:spPr>
        <a:xfrm>
          <a:off x="386542" y="0"/>
          <a:ext cx="2190404" cy="143189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E70CF3-F431-4B3F-B1A6-EDC8B0D67EC3}">
      <dsp:nvSpPr>
        <dsp:cNvPr id="0" name=""/>
        <dsp:cNvSpPr/>
      </dsp:nvSpPr>
      <dsp:spPr>
        <a:xfrm>
          <a:off x="87324" y="429569"/>
          <a:ext cx="773084" cy="572759"/>
        </a:xfrm>
        <a:prstGeom prst="roundRect">
          <a:avLst/>
        </a:prstGeom>
        <a:solidFill>
          <a:schemeClr val="tx2"/>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Web apps</a:t>
          </a:r>
        </a:p>
      </dsp:txBody>
      <dsp:txXfrm>
        <a:off x="115284" y="457529"/>
        <a:ext cx="717164" cy="516839"/>
      </dsp:txXfrm>
    </dsp:sp>
    <dsp:sp modelId="{071659CD-1F60-4FC7-ADD3-0B4AA606268B}">
      <dsp:nvSpPr>
        <dsp:cNvPr id="0" name=""/>
        <dsp:cNvSpPr/>
      </dsp:nvSpPr>
      <dsp:spPr>
        <a:xfrm>
          <a:off x="901931" y="429569"/>
          <a:ext cx="773084" cy="572759"/>
        </a:xfrm>
        <a:prstGeom prst="roundRect">
          <a:avLst/>
        </a:prstGeom>
        <a:solidFill>
          <a:schemeClr val="tx2">
            <a:lumMod val="60000"/>
            <a:lumOff val="4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Hybrid apps</a:t>
          </a:r>
        </a:p>
      </dsp:txBody>
      <dsp:txXfrm>
        <a:off x="929891" y="457529"/>
        <a:ext cx="717164" cy="516839"/>
      </dsp:txXfrm>
    </dsp:sp>
    <dsp:sp modelId="{1EEAEFD2-D732-4BB9-927B-A3AA427628AF}">
      <dsp:nvSpPr>
        <dsp:cNvPr id="0" name=""/>
        <dsp:cNvSpPr/>
      </dsp:nvSpPr>
      <dsp:spPr>
        <a:xfrm>
          <a:off x="1716538" y="429569"/>
          <a:ext cx="773084" cy="572759"/>
        </a:xfrm>
        <a:prstGeom prst="roundRect">
          <a:avLst/>
        </a:prstGeom>
        <a:solidFill>
          <a:schemeClr val="tx2">
            <a:lumMod val="60000"/>
            <a:lumOff val="4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Native apps</a:t>
          </a:r>
          <a:endParaRPr lang="en-US" sz="1400" kern="1200" dirty="0"/>
        </a:p>
      </dsp:txBody>
      <dsp:txXfrm>
        <a:off x="1744498" y="457529"/>
        <a:ext cx="717164" cy="5168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174976-5751-F049-BF54-D948F797B500}" type="datetimeFigureOut">
              <a:rPr lang="en-US" smtClean="0"/>
              <a:t>5/29/18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A19FE-B04A-4644-825A-5420B113CB66}"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56500-BCC9-443D-A971-590ECF0480F0}" type="datetimeFigureOut">
              <a:rPr lang="en-US" smtClean="0"/>
              <a:t>5/29/18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D40A8-D44B-46FB-9E9E-A37333F1397D}"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216971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a:t>
            </a:r>
            <a:r>
              <a:rPr lang="en-CA" baseline="0" dirty="0" smtClean="0"/>
              <a:t> Object Locator is an attempt to automatically generate an XPath expression that describes the element. It is almost always better then the XPath which is absolute and fragile.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locator searches for unique ID’s and presents a more sophisticated relative path. However, in some cases it is possible to improve it</a:t>
            </a:r>
            <a:r>
              <a:rPr lang="mr-IN" baseline="0" dirty="0" smtClean="0"/>
              <a:t>’</a:t>
            </a:r>
            <a:r>
              <a:rPr lang="en-CA" baseline="0" dirty="0" smtClean="0"/>
              <a:t>s suggestions with a small effort. </a:t>
            </a:r>
            <a:endParaRPr lang="en-CA" dirty="0"/>
          </a:p>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12</a:t>
            </a:fld>
            <a:endParaRPr lang="en-US"/>
          </a:p>
        </p:txBody>
      </p:sp>
    </p:spTree>
    <p:extLst>
      <p:ext uri="{BB962C8B-B14F-4D97-AF65-F5344CB8AC3E}">
        <p14:creationId xmlns:p14="http://schemas.microsoft.com/office/powerpoint/2010/main" val="2067932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All slides in this section should be demoed</a:t>
            </a:r>
            <a:r>
              <a:rPr lang="en-CA" baseline="0" dirty="0"/>
              <a:t> to the </a:t>
            </a:r>
            <a:r>
              <a:rPr lang="en-CA" baseline="0" dirty="0" smtClean="0"/>
              <a:t>trainees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find object is useful when you are writing an </a:t>
            </a:r>
            <a:r>
              <a:rPr lang="en-CA" baseline="0" dirty="0" err="1" smtClean="0"/>
              <a:t>Xpath</a:t>
            </a:r>
            <a:r>
              <a:rPr lang="en-CA" baseline="0" dirty="0" smtClean="0"/>
              <a:t> manually or improving s suggestion from the object locator. </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Also display this functionality on two open devices</a:t>
            </a:r>
            <a:endParaRPr lang="en-CA" b="1" dirty="0"/>
          </a:p>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13</a:t>
            </a:fld>
            <a:endParaRPr lang="en-US"/>
          </a:p>
        </p:txBody>
      </p:sp>
    </p:spTree>
    <p:extLst>
      <p:ext uri="{BB962C8B-B14F-4D97-AF65-F5344CB8AC3E}">
        <p14:creationId xmlns:p14="http://schemas.microsoft.com/office/powerpoint/2010/main" val="2060462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All slides in this section should be demoed</a:t>
            </a:r>
            <a:r>
              <a:rPr lang="en-CA" baseline="0"/>
              <a:t> to the trainees</a:t>
            </a:r>
            <a:endParaRPr lang="en-CA"/>
          </a:p>
          <a:p>
            <a:endParaRPr lang="en-US"/>
          </a:p>
        </p:txBody>
      </p:sp>
      <p:sp>
        <p:nvSpPr>
          <p:cNvPr id="4" name="Slide Number Placeholder 3"/>
          <p:cNvSpPr>
            <a:spLocks noGrp="1"/>
          </p:cNvSpPr>
          <p:nvPr>
            <p:ph type="sldNum" sz="quarter" idx="10"/>
          </p:nvPr>
        </p:nvSpPr>
        <p:spPr/>
        <p:txBody>
          <a:bodyPr/>
          <a:lstStyle/>
          <a:p>
            <a:fld id="{11FD40A8-D44B-46FB-9E9E-A37333F1397D}" type="slidenum">
              <a:rPr lang="en-US" smtClean="0"/>
              <a:t>14</a:t>
            </a:fld>
            <a:endParaRPr lang="en-US"/>
          </a:p>
        </p:txBody>
      </p:sp>
    </p:spTree>
    <p:extLst>
      <p:ext uri="{BB962C8B-B14F-4D97-AF65-F5344CB8AC3E}">
        <p14:creationId xmlns:p14="http://schemas.microsoft.com/office/powerpoint/2010/main" val="393702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All slides in this section should be demoed</a:t>
            </a:r>
            <a:r>
              <a:rPr lang="en-CA" baseline="0"/>
              <a:t> to the trainees</a:t>
            </a:r>
            <a:endParaRPr lang="en-CA"/>
          </a:p>
          <a:p>
            <a:endParaRPr lang="en-US"/>
          </a:p>
        </p:txBody>
      </p:sp>
      <p:sp>
        <p:nvSpPr>
          <p:cNvPr id="4" name="Slide Number Placeholder 3"/>
          <p:cNvSpPr>
            <a:spLocks noGrp="1"/>
          </p:cNvSpPr>
          <p:nvPr>
            <p:ph type="sldNum" sz="quarter" idx="10"/>
          </p:nvPr>
        </p:nvSpPr>
        <p:spPr/>
        <p:txBody>
          <a:bodyPr/>
          <a:lstStyle/>
          <a:p>
            <a:fld id="{11FD40A8-D44B-46FB-9E9E-A37333F1397D}" type="slidenum">
              <a:rPr lang="en-US" smtClean="0"/>
              <a:t>15</a:t>
            </a:fld>
            <a:endParaRPr lang="en-US"/>
          </a:p>
        </p:txBody>
      </p:sp>
    </p:spTree>
    <p:extLst>
      <p:ext uri="{BB962C8B-B14F-4D97-AF65-F5344CB8AC3E}">
        <p14:creationId xmlns:p14="http://schemas.microsoft.com/office/powerpoint/2010/main" val="63251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All slides in this section should be demoed</a:t>
            </a:r>
            <a:r>
              <a:rPr lang="en-CA" baseline="0"/>
              <a:t> to the trainees</a:t>
            </a:r>
            <a:endParaRPr lang="en-CA"/>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a:t>Also display this functionality on two open devices</a:t>
            </a:r>
            <a:endParaRPr lang="en-CA" b="1"/>
          </a:p>
          <a:p>
            <a:endParaRPr lang="en-US"/>
          </a:p>
        </p:txBody>
      </p:sp>
      <p:sp>
        <p:nvSpPr>
          <p:cNvPr id="4" name="Slide Number Placeholder 3"/>
          <p:cNvSpPr>
            <a:spLocks noGrp="1"/>
          </p:cNvSpPr>
          <p:nvPr>
            <p:ph type="sldNum" sz="quarter" idx="10"/>
          </p:nvPr>
        </p:nvSpPr>
        <p:spPr/>
        <p:txBody>
          <a:bodyPr/>
          <a:lstStyle/>
          <a:p>
            <a:fld id="{11FD40A8-D44B-46FB-9E9E-A37333F1397D}" type="slidenum">
              <a:rPr lang="en-US" smtClean="0"/>
              <a:t>16</a:t>
            </a:fld>
            <a:endParaRPr lang="en-US"/>
          </a:p>
        </p:txBody>
      </p:sp>
    </p:spTree>
    <p:extLst>
      <p:ext uri="{BB962C8B-B14F-4D97-AF65-F5344CB8AC3E}">
        <p14:creationId xmlns:p14="http://schemas.microsoft.com/office/powerpoint/2010/main" val="930079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28600" indent="-228600">
              <a:buAutoNum type="arabicParenR"/>
            </a:pPr>
            <a:r>
              <a:rPr lang="en-US" baseline="0" dirty="0"/>
              <a:t>Export the object tree and verify </a:t>
            </a:r>
            <a:r>
              <a:rPr lang="en-US" baseline="0" dirty="0" smtClean="0"/>
              <a:t>in </a:t>
            </a:r>
            <a:r>
              <a:rPr lang="en-US" baseline="0" dirty="0"/>
              <a:t>Chrome</a:t>
            </a:r>
          </a:p>
          <a:p>
            <a:pPr marL="228600" indent="-228600">
              <a:buAutoNum type="arabicParenR"/>
            </a:pPr>
            <a:endParaRPr lang="en-US" baseline="0" dirty="0"/>
          </a:p>
          <a:p>
            <a:pPr marL="228600" indent="-228600">
              <a:buAutoNum type="arabicParenR"/>
            </a:pPr>
            <a:r>
              <a:rPr lang="en-US" baseline="0" dirty="0"/>
              <a:t>Use the Find Objects window and alternatively utilize the commands to verify interaction with the device</a:t>
            </a:r>
            <a:endParaRPr lang="en-US" dirty="0"/>
          </a:p>
        </p:txBody>
      </p:sp>
      <p:sp>
        <p:nvSpPr>
          <p:cNvPr id="4" name="Slide Number Placeholder 3"/>
          <p:cNvSpPr>
            <a:spLocks noGrp="1"/>
          </p:cNvSpPr>
          <p:nvPr>
            <p:ph type="sldNum" sz="quarter" idx="10"/>
          </p:nvPr>
        </p:nvSpPr>
        <p:spPr/>
        <p:txBody>
          <a:bodyPr/>
          <a:lstStyle/>
          <a:p>
            <a:fld id="{10A5341C-6DD8-DA46-8724-4D45E3C7A1AE}" type="slidenum">
              <a:rPr lang="en-US" smtClean="0"/>
              <a:pPr/>
              <a:t>17</a:t>
            </a:fld>
            <a:endParaRPr lang="en-US"/>
          </a:p>
        </p:txBody>
      </p:sp>
    </p:spTree>
    <p:extLst>
      <p:ext uri="{BB962C8B-B14F-4D97-AF65-F5344CB8AC3E}">
        <p14:creationId xmlns:p14="http://schemas.microsoft.com/office/powerpoint/2010/main" val="208654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A6300-6DB3-4097-A753-658C0B179045}" type="slidenum">
              <a:rPr lang="en-US" smtClean="0"/>
              <a:t>19</a:t>
            </a:fld>
            <a:endParaRPr lang="en-US"/>
          </a:p>
        </p:txBody>
      </p:sp>
    </p:spTree>
    <p:extLst>
      <p:ext uri="{BB962C8B-B14F-4D97-AF65-F5344CB8AC3E}">
        <p14:creationId xmlns:p14="http://schemas.microsoft.com/office/powerpoint/2010/main" val="2424798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A6300-6DB3-4097-A753-658C0B179045}" type="slidenum">
              <a:rPr lang="en-US" smtClean="0"/>
              <a:t>20</a:t>
            </a:fld>
            <a:endParaRPr lang="en-US"/>
          </a:p>
        </p:txBody>
      </p:sp>
    </p:spTree>
    <p:extLst>
      <p:ext uri="{BB962C8B-B14F-4D97-AF65-F5344CB8AC3E}">
        <p14:creationId xmlns:p14="http://schemas.microsoft.com/office/powerpoint/2010/main" val="2023899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46393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FD40A8-D44B-46FB-9E9E-A37333F1397D}" type="slidenum">
              <a:rPr lang="en-US" smtClean="0"/>
              <a:t>2</a:t>
            </a:fld>
            <a:endParaRPr lang="en-US"/>
          </a:p>
        </p:txBody>
      </p:sp>
    </p:spTree>
    <p:extLst>
      <p:ext uri="{BB962C8B-B14F-4D97-AF65-F5344CB8AC3E}">
        <p14:creationId xmlns:p14="http://schemas.microsoft.com/office/powerpoint/2010/main" val="187375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After we’ve covered </a:t>
            </a:r>
            <a:r>
              <a:rPr lang="en-US" dirty="0" err="1" smtClean="0"/>
              <a:t>Xpath</a:t>
            </a:r>
            <a:r>
              <a:rPr lang="en-US" dirty="0" smtClean="0"/>
              <a:t> we’ll</a:t>
            </a:r>
            <a:r>
              <a:rPr lang="en-US" baseline="0" dirty="0" smtClean="0"/>
              <a:t> look at the details of how to work with objects and use them in our tests. We’ll look at contexts &amp; app types and then work with objects from the Perfecto </a:t>
            </a:r>
            <a:r>
              <a:rPr lang="en-US" baseline="0" dirty="0" err="1" smtClean="0"/>
              <a:t>applic</a:t>
            </a:r>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3</a:t>
            </a:fld>
            <a:endParaRPr lang="en-US"/>
          </a:p>
        </p:txBody>
      </p:sp>
    </p:spTree>
    <p:extLst>
      <p:ext uri="{BB962C8B-B14F-4D97-AF65-F5344CB8AC3E}">
        <p14:creationId xmlns:p14="http://schemas.microsoft.com/office/powerpoint/2010/main" val="329405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website</a:t>
            </a:r>
            <a:r>
              <a:rPr lang="en-US" baseline="0"/>
              <a:t> page is different than a native application.</a:t>
            </a:r>
          </a:p>
          <a:p>
            <a:endParaRPr lang="en-US" baseline="0"/>
          </a:p>
          <a:p>
            <a:r>
              <a:rPr lang="en-US" baseline="0"/>
              <a:t>A </a:t>
            </a:r>
            <a:r>
              <a:rPr lang="en-US" b="1" baseline="0"/>
              <a:t>webpage</a:t>
            </a:r>
            <a:r>
              <a:rPr lang="en-US" baseline="0"/>
              <a:t> is normally created by a single development team, and it is written in a way that it can adapt to different screen sizes using CSS code.  So in theory, websites are 100% agnostic to the platform they are operating on other than the layout.</a:t>
            </a:r>
          </a:p>
          <a:p>
            <a:endParaRPr lang="en-US" baseline="0"/>
          </a:p>
          <a:p>
            <a:r>
              <a:rPr lang="en-US" baseline="0"/>
              <a:t>Its important to understand from the development team prior to automating if they are using “responsive” web design.  Responsive web design dynamically formats the layout of the site based on the screen size and/or the OS.  In most cases this means the underlying code is exactly the same and only the look and feel is changed.  This could drive decisions on your approach to automating the application.</a:t>
            </a:r>
            <a:endParaRPr lang="en-US"/>
          </a:p>
        </p:txBody>
      </p:sp>
      <p:sp>
        <p:nvSpPr>
          <p:cNvPr id="4" name="Slide Number Placeholder 3"/>
          <p:cNvSpPr>
            <a:spLocks noGrp="1"/>
          </p:cNvSpPr>
          <p:nvPr>
            <p:ph type="sldNum" sz="quarter" idx="10"/>
          </p:nvPr>
        </p:nvSpPr>
        <p:spPr/>
        <p:txBody>
          <a:bodyPr/>
          <a:lstStyle/>
          <a:p>
            <a:fld id="{6DD7D019-5C54-4F0F-87CB-8F198518197E}" type="slidenum">
              <a:rPr lang="en-US" smtClean="0"/>
              <a:t>5</a:t>
            </a:fld>
            <a:endParaRPr lang="en-US"/>
          </a:p>
        </p:txBody>
      </p:sp>
    </p:spTree>
    <p:extLst>
      <p:ext uri="{BB962C8B-B14F-4D97-AF65-F5344CB8AC3E}">
        <p14:creationId xmlns:p14="http://schemas.microsoft.com/office/powerpoint/2010/main" val="200420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Applications </a:t>
            </a:r>
            <a:r>
              <a:rPr lang="en-US" b="0" baseline="0"/>
              <a:t>are different across different platforms. Applications are written in different languages, usually across different development teams.</a:t>
            </a:r>
          </a:p>
          <a:p>
            <a:endParaRPr lang="en-US" b="0" baseline="0"/>
          </a:p>
          <a:p>
            <a:r>
              <a:rPr lang="en-US" b="0" baseline="0"/>
              <a:t>In most cases the process flows and available features of the application are the same across platforms however the code and objects of the application are completely different.</a:t>
            </a:r>
          </a:p>
        </p:txBody>
      </p:sp>
      <p:sp>
        <p:nvSpPr>
          <p:cNvPr id="4" name="Slide Number Placeholder 3"/>
          <p:cNvSpPr>
            <a:spLocks noGrp="1"/>
          </p:cNvSpPr>
          <p:nvPr>
            <p:ph type="sldNum" sz="quarter" idx="10"/>
          </p:nvPr>
        </p:nvSpPr>
        <p:spPr/>
        <p:txBody>
          <a:bodyPr/>
          <a:lstStyle/>
          <a:p>
            <a:fld id="{6DD7D019-5C54-4F0F-87CB-8F198518197E}" type="slidenum">
              <a:rPr lang="en-US" smtClean="0"/>
              <a:t>6</a:t>
            </a:fld>
            <a:endParaRPr lang="en-US"/>
          </a:p>
        </p:txBody>
      </p:sp>
    </p:spTree>
    <p:extLst>
      <p:ext uri="{BB962C8B-B14F-4D97-AF65-F5344CB8AC3E}">
        <p14:creationId xmlns:p14="http://schemas.microsoft.com/office/powerpoint/2010/main" val="293804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context is selected by default according to the driver you open </a:t>
            </a:r>
            <a:r>
              <a:rPr lang="mr-IN" baseline="0" dirty="0" smtClean="0"/>
              <a:t>–</a:t>
            </a:r>
            <a:r>
              <a:rPr lang="en-US" baseline="0" dirty="0" smtClean="0"/>
              <a:t> </a:t>
            </a:r>
            <a:r>
              <a:rPr lang="en-US" baseline="0" dirty="0" err="1" smtClean="0"/>
              <a:t>webview</a:t>
            </a:r>
            <a:r>
              <a:rPr lang="en-US" baseline="0" dirty="0" smtClean="0"/>
              <a:t> for Selenium &amp; native for Appium.</a:t>
            </a:r>
          </a:p>
          <a:p>
            <a:r>
              <a:rPr lang="en-US" baseline="0" dirty="0" smtClean="0"/>
              <a:t>In most cases, you will not need to change this at all. However, there are cases when a context change is required.</a:t>
            </a:r>
          </a:p>
          <a:p>
            <a:endParaRPr lang="en-US" baseline="0" dirty="0" smtClean="0"/>
          </a:p>
          <a:p>
            <a:pPr marL="228600" indent="-228600">
              <a:buAutoNum type="arabicPeriod"/>
            </a:pPr>
            <a:r>
              <a:rPr lang="en-US" baseline="0" dirty="0" smtClean="0"/>
              <a:t>Hybrid apps which contains both native &amp; web elements may require switching contexts between elements.</a:t>
            </a:r>
          </a:p>
          <a:p>
            <a:pPr marL="228600" indent="-228600">
              <a:buAutoNum type="arabicPeriod"/>
            </a:pPr>
            <a:r>
              <a:rPr lang="en-US" baseline="0" dirty="0" smtClean="0"/>
              <a:t>Visual actions, which are covered later in this course, require a context switch.</a:t>
            </a:r>
            <a:endParaRPr lang="en-US" baseline="0" dirty="0"/>
          </a:p>
        </p:txBody>
      </p:sp>
      <p:sp>
        <p:nvSpPr>
          <p:cNvPr id="4" name="Slide Number Placeholder 3"/>
          <p:cNvSpPr>
            <a:spLocks noGrp="1"/>
          </p:cNvSpPr>
          <p:nvPr>
            <p:ph type="sldNum" sz="quarter" idx="10"/>
          </p:nvPr>
        </p:nvSpPr>
        <p:spPr/>
        <p:txBody>
          <a:bodyPr/>
          <a:lstStyle/>
          <a:p>
            <a:fld id="{6DD7D019-5C54-4F0F-87CB-8F198518197E}" type="slidenum">
              <a:rPr lang="en-US" smtClean="0"/>
              <a:t>7</a:t>
            </a:fld>
            <a:endParaRPr lang="en-US"/>
          </a:p>
        </p:txBody>
      </p:sp>
    </p:spTree>
    <p:extLst>
      <p:ext uri="{BB962C8B-B14F-4D97-AF65-F5344CB8AC3E}">
        <p14:creationId xmlns:p14="http://schemas.microsoft.com/office/powerpoint/2010/main" val="383843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Demonstrate context switching for the customer in code.  Also show them in the object spy where the available “commands” switch between application and web depending on the object selected, this could help them understand which context they should be using.  Also in the object spy the “find object” drop down between Native and Dom and export object tree for Native and Dom.</a:t>
            </a:r>
          </a:p>
          <a:p>
            <a:endParaRPr lang="en-US" baseline="0"/>
          </a:p>
        </p:txBody>
      </p:sp>
      <p:sp>
        <p:nvSpPr>
          <p:cNvPr id="4" name="Slide Number Placeholder 3"/>
          <p:cNvSpPr>
            <a:spLocks noGrp="1"/>
          </p:cNvSpPr>
          <p:nvPr>
            <p:ph type="sldNum" sz="quarter" idx="10"/>
          </p:nvPr>
        </p:nvSpPr>
        <p:spPr/>
        <p:txBody>
          <a:bodyPr/>
          <a:lstStyle/>
          <a:p>
            <a:fld id="{6DD7D019-5C54-4F0F-87CB-8F198518197E}" type="slidenum">
              <a:rPr lang="en-US" smtClean="0"/>
              <a:t>8</a:t>
            </a:fld>
            <a:endParaRPr lang="en-US"/>
          </a:p>
        </p:txBody>
      </p:sp>
    </p:spTree>
    <p:extLst>
      <p:ext uri="{BB962C8B-B14F-4D97-AF65-F5344CB8AC3E}">
        <p14:creationId xmlns:p14="http://schemas.microsoft.com/office/powerpoint/2010/main" val="261937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Appium</a:t>
            </a:r>
            <a:r>
              <a:rPr lang="en-US" baseline="0" dirty="0" smtClean="0"/>
              <a:t> driver is the only option we can choose. The Perfecto driver is legacy and should not be used for new projects. </a:t>
            </a:r>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9</a:t>
            </a:fld>
            <a:endParaRPr lang="en-US"/>
          </a:p>
        </p:txBody>
      </p:sp>
    </p:spTree>
    <p:extLst>
      <p:ext uri="{BB962C8B-B14F-4D97-AF65-F5344CB8AC3E}">
        <p14:creationId xmlns:p14="http://schemas.microsoft.com/office/powerpoint/2010/main" val="125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All slides in this section should be demoed</a:t>
            </a:r>
            <a:r>
              <a:rPr lang="en-CA" baseline="0" dirty="0"/>
              <a:t> to the </a:t>
            </a:r>
            <a:r>
              <a:rPr lang="en-CA" baseline="0" dirty="0" smtClean="0"/>
              <a:t>trainees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Object Spy is Perfecto’s tool for working with objects. The Spy reads the objects of a page and shows the UI of the page alongside the XML.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Spy is the recommended way for finding objects and is usually all you need. In some cases, where the object tree is complex or does not conform to industry standards, we will need to export the XML and work with the Chrome browser to find our </a:t>
            </a:r>
            <a:r>
              <a:rPr lang="en-CA" baseline="0" dirty="0" err="1" smtClean="0"/>
              <a:t>Xpath</a:t>
            </a:r>
            <a:r>
              <a:rPr lang="en-CA" baseline="0" dirty="0" smtClean="0"/>
              <a:t> manually. </a:t>
            </a:r>
            <a:endParaRPr lang="en-CA" dirty="0"/>
          </a:p>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11</a:t>
            </a:fld>
            <a:endParaRPr lang="en-US"/>
          </a:p>
        </p:txBody>
      </p:sp>
    </p:spTree>
    <p:extLst>
      <p:ext uri="{BB962C8B-B14F-4D97-AF65-F5344CB8AC3E}">
        <p14:creationId xmlns:p14="http://schemas.microsoft.com/office/powerpoint/2010/main" val="3490472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63881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371643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99556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1102454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250597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5/29/18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5/29/18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5/29/18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5/29/18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5/29/18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5/29/18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5B990B-07F6-4AB5-ABA9-BB062182FC60}" type="datetime1">
              <a:rPr lang="en-US" smtClean="0"/>
              <a:pPr>
                <a:defRPr/>
              </a:pPr>
              <a:t>5/29/18</a:t>
            </a:fld>
            <a:endParaRPr lang="en-US"/>
          </a:p>
        </p:txBody>
      </p:sp>
      <p:sp>
        <p:nvSpPr>
          <p:cNvPr id="5" name="Slide Number Placeholder 5"/>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705583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5/29/18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5/29/18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5/29/18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5/29/18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5/29/18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9AB502-1BC9-4221-AD96-CD5F8C658D6E}" type="datetime1">
              <a:rPr lang="en-US" smtClean="0"/>
              <a:pPr>
                <a:defRPr/>
              </a:pPr>
              <a:t>5/29/18</a:t>
            </a:fld>
            <a:endParaRPr lang="en-US"/>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04254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FAEAD8-E34D-4777-BEF1-1BAE2C5ABF1C}" type="datetime1">
              <a:rPr lang="en-US" smtClean="0"/>
              <a:pPr>
                <a:defRPr/>
              </a:pPr>
              <a:t>5/29/18</a:t>
            </a:fld>
            <a:endParaRPr lang="en-US"/>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84533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FD9AF3F1-A2A1-47B7-9E66-0FA4A0A65E78}" type="datetime1">
              <a:rPr lang="en-US" smtClean="0"/>
              <a:pPr>
                <a:defRPr/>
              </a:pPr>
              <a:t>5/29/18</a:t>
            </a:fld>
            <a:endParaRPr lang="en-US"/>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423230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ECFC067C-833F-4F87-82F1-63BA0BB37808}" type="datetime1">
              <a:rPr lang="en-US" smtClean="0"/>
              <a:pPr>
                <a:defRPr/>
              </a:pPr>
              <a:t>5/29/18</a:t>
            </a:fld>
            <a:endParaRPr lang="en-US"/>
          </a:p>
        </p:txBody>
      </p:sp>
      <p:sp>
        <p:nvSpPr>
          <p:cNvPr id="8" name="Slide Number Placeholder 8"/>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87306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E6332DA9-9025-4F7D-AB46-A44668CC2144}" type="datetime1">
              <a:rPr lang="en-US" smtClean="0"/>
              <a:pPr>
                <a:defRPr/>
              </a:pPr>
              <a:t>5/29/18</a:t>
            </a:fld>
            <a:endParaRPr lang="en-US"/>
          </a:p>
        </p:txBody>
      </p:sp>
      <p:sp>
        <p:nvSpPr>
          <p:cNvPr id="4" name="Slide Number Placeholder 4"/>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48182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AD5AC445-A61F-4BBF-ADA7-4C58F9C548C3}" type="datetime1">
              <a:rPr lang="en-US" smtClean="0"/>
              <a:pPr>
                <a:defRPr/>
              </a:pPr>
              <a:t>5/29/18</a:t>
            </a:fld>
            <a:endParaRPr lang="en-US"/>
          </a:p>
        </p:txBody>
      </p:sp>
      <p:sp>
        <p:nvSpPr>
          <p:cNvPr id="4" name="Slide Number Placeholder 3"/>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93432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DEB93A4E-7445-4C36-BCE9-EEE44F64EB46}" type="datetime1">
              <a:rPr lang="en-US" smtClean="0"/>
              <a:pPr>
                <a:defRPr/>
              </a:pPr>
              <a:t>5/29/18</a:t>
            </a:fld>
            <a:endParaRPr lang="en-US"/>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1685899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2B9AB502-1BC9-4221-AD96-CD5F8C658D6E}" type="datetime1">
              <a:rPr lang="en-US" smtClean="0"/>
              <a:pPr>
                <a:defRPr/>
              </a:pPr>
              <a:t>5/29/18</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fld id="{10F82533-859B-AE4E-A5A3-B3C405181B90}" type="slidenum">
              <a:rPr lang="en-US" smtClean="0"/>
              <a:pPr/>
              <a:t>‹#›</a:t>
            </a:fld>
            <a:endParaRPr lang="en-US"/>
          </a:p>
        </p:txBody>
      </p:sp>
      <p:pic>
        <p:nvPicPr>
          <p:cNvPr id="1035" name="Pictur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0896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17" r:id="rId10"/>
    <p:sldLayoutId id="2147483718" r:id="rId11"/>
    <p:sldLayoutId id="2147483719" r:id="rId12"/>
    <p:sldLayoutId id="2147483720" r:id="rId13"/>
  </p:sldLayoutIdLst>
  <p:txStyles>
    <p:titleStyle>
      <a:lvl1pPr algn="l" rtl="0" eaLnBrk="1" fontAlgn="base" hangingPunct="1">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2791" eaLnBrk="0" fontAlgn="base" hangingPunct="0">
              <a:spcBef>
                <a:spcPct val="0"/>
              </a:spcBef>
              <a:spcAft>
                <a:spcPct val="0"/>
              </a:spcAft>
            </a:pPr>
            <a:fld id="{5444CCD6-E0C4-4A30-9720-D14D2128FF79}" type="datetimeFigureOut">
              <a:rPr lang="en-US" smtClean="0">
                <a:solidFill>
                  <a:prstClr val="black">
                    <a:tint val="75000"/>
                  </a:prstClr>
                </a:solidFill>
              </a:rPr>
              <a:pPr defTabSz="912791" eaLnBrk="0" fontAlgn="base" hangingPunct="0">
                <a:spcBef>
                  <a:spcPct val="0"/>
                </a:spcBef>
                <a:spcAft>
                  <a:spcPct val="0"/>
                </a:spcAft>
              </a:pPr>
              <a:t>5/29/18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2791"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2791" eaLnBrk="0" fontAlgn="base" hangingPunct="0">
              <a:spcBef>
                <a:spcPct val="0"/>
              </a:spcBef>
              <a:spcAft>
                <a:spcPct val="0"/>
              </a:spcAft>
            </a:pPr>
            <a:fld id="{E51F891A-329E-471F-8900-A7BA9E338423}" type="slidenum">
              <a:rPr lang="en-US" smtClean="0">
                <a:solidFill>
                  <a:prstClr val="black">
                    <a:tint val="75000"/>
                  </a:prstClr>
                </a:solidFill>
              </a:rPr>
              <a:pPr defTabSz="912791"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142377716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developers.perfectomobile.com/display/PD/Object+Spy" TargetMode="External"/><Relationship Id="rId4" Type="http://schemas.openxmlformats.org/officeDocument/2006/relationships/hyperlink" Target="http://www.w3schools.com/XPath/" TargetMode="External"/><Relationship Id="rId5" Type="http://schemas.openxmlformats.org/officeDocument/2006/relationships/hyperlink" Target="http://www.w3schools.com/xml/" TargetMode="External"/><Relationship Id="rId6" Type="http://schemas.openxmlformats.org/officeDocument/2006/relationships/hyperlink" Target="https://developers.perfectomobile.com/pages/viewpage.action?pageId=13893679"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914377">
              <a:defRPr/>
            </a:pPr>
            <a:r>
              <a:rPr lang="en-US" sz="6000" kern="0" dirty="0" smtClean="0">
                <a:solidFill>
                  <a:prstClr val="white"/>
                </a:solidFill>
                <a:latin typeface="OfficinaSanITCBol" panose="02000806040000020004" pitchFamily="2" charset="0"/>
              </a:rPr>
              <a:t>Objects &amp; Perfecto</a:t>
            </a:r>
            <a:endParaRPr lang="en-US" sz="6000" kern="0" dirty="0">
              <a:solidFill>
                <a:prstClr val="white"/>
              </a:solidFill>
              <a:latin typeface="OfficinaSanITCBol" panose="02000806040000020004" pitchFamily="2" charset="0"/>
            </a:endParaRPr>
          </a:p>
          <a:p>
            <a:pPr algn="r" defTabSz="914377">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12466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1774"/>
          </a:xfrm>
          <a:prstGeom prst="rect">
            <a:avLst/>
          </a:prstGeom>
        </p:spPr>
      </p:pic>
      <p:sp>
        <p:nvSpPr>
          <p:cNvPr id="5" name="TextBox 4"/>
          <p:cNvSpPr txBox="1"/>
          <p:nvPr/>
        </p:nvSpPr>
        <p:spPr>
          <a:xfrm>
            <a:off x="2119086" y="2119086"/>
            <a:ext cx="4383314" cy="830997"/>
          </a:xfrm>
          <a:prstGeom prst="rect">
            <a:avLst/>
          </a:prstGeom>
          <a:noFill/>
        </p:spPr>
        <p:txBody>
          <a:bodyPr wrap="square" rtlCol="0">
            <a:spAutoFit/>
          </a:bodyPr>
          <a:lstStyle/>
          <a:p>
            <a:r>
              <a:rPr lang="en-US" sz="4800" b="1" dirty="0" smtClean="0"/>
              <a:t>The Object Spy</a:t>
            </a:r>
            <a:endParaRPr lang="en-US" sz="4800" b="1" dirty="0"/>
          </a:p>
        </p:txBody>
      </p:sp>
    </p:spTree>
    <p:extLst>
      <p:ext uri="{BB962C8B-B14F-4D97-AF65-F5344CB8AC3E}">
        <p14:creationId xmlns:p14="http://schemas.microsoft.com/office/powerpoint/2010/main" val="1076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smtClean="0"/>
              <a:t>Intro to Object Spy</a:t>
            </a:r>
            <a:endParaRPr lang="en-US" dirty="0"/>
          </a:p>
        </p:txBody>
      </p:sp>
      <p:sp>
        <p:nvSpPr>
          <p:cNvPr id="3" name="Content Placeholder 2"/>
          <p:cNvSpPr>
            <a:spLocks noGrp="1"/>
          </p:cNvSpPr>
          <p:nvPr>
            <p:ph idx="4294967295"/>
          </p:nvPr>
        </p:nvSpPr>
        <p:spPr>
          <a:xfrm>
            <a:off x="611999" y="1008708"/>
            <a:ext cx="4610451" cy="5297824"/>
          </a:xfrm>
        </p:spPr>
        <p:txBody>
          <a:bodyPr>
            <a:normAutofit/>
          </a:bodyPr>
          <a:lstStyle/>
          <a:p>
            <a:r>
              <a:rPr lang="en-US" sz="2400" dirty="0" smtClean="0"/>
              <a:t>The Spy displays the UI &amp; XML</a:t>
            </a:r>
          </a:p>
          <a:p>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297" y="0"/>
            <a:ext cx="6380703" cy="6858000"/>
          </a:xfrm>
          <a:prstGeom prst="rect">
            <a:avLst/>
          </a:prstGeom>
        </p:spPr>
      </p:pic>
    </p:spTree>
    <p:extLst>
      <p:ext uri="{BB962C8B-B14F-4D97-AF65-F5344CB8AC3E}">
        <p14:creationId xmlns:p14="http://schemas.microsoft.com/office/powerpoint/2010/main" val="130585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smtClean="0"/>
              <a:t>Selecting an Object</a:t>
            </a:r>
            <a:endParaRPr lang="en-US" dirty="0"/>
          </a:p>
        </p:txBody>
      </p:sp>
      <p:sp>
        <p:nvSpPr>
          <p:cNvPr id="3" name="Content Placeholder 2"/>
          <p:cNvSpPr>
            <a:spLocks noGrp="1"/>
          </p:cNvSpPr>
          <p:nvPr>
            <p:ph idx="4294967295"/>
          </p:nvPr>
        </p:nvSpPr>
        <p:spPr>
          <a:xfrm>
            <a:off x="612000" y="1008708"/>
            <a:ext cx="4280512" cy="5297824"/>
          </a:xfrm>
        </p:spPr>
        <p:txBody>
          <a:bodyPr>
            <a:normAutofit/>
          </a:bodyPr>
          <a:lstStyle/>
          <a:p>
            <a:pPr marL="0" indent="0">
              <a:buNone/>
            </a:pPr>
            <a:r>
              <a:rPr lang="en-US" sz="2400" dirty="0"/>
              <a:t>Once you select an element you can see its properties (attributes) under the property view.</a:t>
            </a:r>
          </a:p>
          <a:p>
            <a:pPr marL="0" indent="0">
              <a:buNone/>
            </a:pPr>
            <a:r>
              <a:rPr lang="en-US" sz="2400" dirty="0"/>
              <a:t>The first two entries in the property window give you two default </a:t>
            </a:r>
            <a:r>
              <a:rPr lang="en-US" sz="2400" dirty="0" err="1"/>
              <a:t>xPath</a:t>
            </a:r>
            <a:r>
              <a:rPr lang="en-US" sz="2400" dirty="0"/>
              <a:t> expressions</a:t>
            </a:r>
          </a:p>
          <a:p>
            <a:r>
              <a:rPr lang="en-US" sz="2000" dirty="0"/>
              <a:t>Object Locator </a:t>
            </a:r>
            <a:r>
              <a:rPr lang="en-US" sz="2000" b="1" dirty="0"/>
              <a:t>(Best Practice - What)</a:t>
            </a:r>
            <a:r>
              <a:rPr lang="en-US" sz="2000" dirty="0"/>
              <a:t>: A relative X</a:t>
            </a:r>
            <a:r>
              <a:rPr lang="en-US" sz="2000" dirty="0" smtClean="0"/>
              <a:t>Path </a:t>
            </a:r>
            <a:r>
              <a:rPr lang="en-US" sz="2000" dirty="0"/>
              <a:t>expression</a:t>
            </a:r>
          </a:p>
          <a:p>
            <a:r>
              <a:rPr lang="en-US" sz="2000" dirty="0" err="1"/>
              <a:t>xPath</a:t>
            </a:r>
            <a:r>
              <a:rPr lang="en-US" sz="2000" dirty="0"/>
              <a:t> </a:t>
            </a:r>
            <a:r>
              <a:rPr lang="en-US" sz="2000" b="1" dirty="0"/>
              <a:t>(Where) </a:t>
            </a:r>
            <a:r>
              <a:rPr lang="en-US" sz="2000" dirty="0"/>
              <a:t>: An absolute X</a:t>
            </a:r>
            <a:r>
              <a:rPr lang="en-US" sz="2000" dirty="0" smtClean="0"/>
              <a:t>Path </a:t>
            </a:r>
            <a:r>
              <a:rPr lang="en-US" sz="2000" dirty="0"/>
              <a:t>expression</a:t>
            </a:r>
          </a:p>
        </p:txBody>
      </p:sp>
      <p:pic>
        <p:nvPicPr>
          <p:cNvPr id="4" name="Picture 3"/>
          <p:cNvPicPr>
            <a:picLocks noChangeAspect="1"/>
          </p:cNvPicPr>
          <p:nvPr/>
        </p:nvPicPr>
        <p:blipFill>
          <a:blip r:embed="rId3"/>
          <a:stretch>
            <a:fillRect/>
          </a:stretch>
        </p:blipFill>
        <p:spPr>
          <a:xfrm>
            <a:off x="5344999" y="864867"/>
            <a:ext cx="3770720" cy="5441665"/>
          </a:xfrm>
          <a:prstGeom prst="rect">
            <a:avLst/>
          </a:prstGeom>
        </p:spPr>
      </p:pic>
      <p:sp>
        <p:nvSpPr>
          <p:cNvPr id="5" name="Rounded Rectangle 4"/>
          <p:cNvSpPr/>
          <p:nvPr/>
        </p:nvSpPr>
        <p:spPr>
          <a:xfrm>
            <a:off x="6589335" y="5203596"/>
            <a:ext cx="2526383" cy="98981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05860" y="3770721"/>
            <a:ext cx="1509858" cy="25609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74176" y="5436123"/>
            <a:ext cx="2262433" cy="47762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30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Find Object</a:t>
            </a:r>
          </a:p>
        </p:txBody>
      </p:sp>
      <p:sp>
        <p:nvSpPr>
          <p:cNvPr id="3" name="Content Placeholder 2"/>
          <p:cNvSpPr>
            <a:spLocks noGrp="1"/>
          </p:cNvSpPr>
          <p:nvPr>
            <p:ph idx="4294967295"/>
          </p:nvPr>
        </p:nvSpPr>
        <p:spPr>
          <a:xfrm>
            <a:off x="612000" y="1008708"/>
            <a:ext cx="5468290" cy="5297824"/>
          </a:xfrm>
        </p:spPr>
        <p:txBody>
          <a:bodyPr>
            <a:normAutofit/>
          </a:bodyPr>
          <a:lstStyle/>
          <a:p>
            <a:pPr marL="0" indent="0">
              <a:buNone/>
            </a:pPr>
            <a:r>
              <a:rPr lang="en-US" sz="2400"/>
              <a:t>The Find Objects window allows you to test your xPath expression on the open device.  </a:t>
            </a:r>
          </a:p>
          <a:p>
            <a:pPr marL="0" indent="0">
              <a:buNone/>
            </a:pPr>
            <a:r>
              <a:rPr lang="en-US" sz="2400"/>
              <a:t>If you have more than one device open you can even test across many devices by selecting the “On all devices” radio button.</a:t>
            </a:r>
          </a:p>
          <a:p>
            <a:pPr marL="0" indent="0">
              <a:buNone/>
            </a:pPr>
            <a:r>
              <a:rPr lang="en-US" sz="2400"/>
              <a:t>Enter your xPath expression and click the magnifying glass to test the expression.</a:t>
            </a:r>
          </a:p>
        </p:txBody>
      </p:sp>
      <p:pic>
        <p:nvPicPr>
          <p:cNvPr id="4" name="Picture 3"/>
          <p:cNvPicPr>
            <a:picLocks noChangeAspect="1"/>
          </p:cNvPicPr>
          <p:nvPr/>
        </p:nvPicPr>
        <p:blipFill>
          <a:blip r:embed="rId3"/>
          <a:stretch>
            <a:fillRect/>
          </a:stretch>
        </p:blipFill>
        <p:spPr>
          <a:xfrm>
            <a:off x="6370590" y="838760"/>
            <a:ext cx="3788755" cy="5637720"/>
          </a:xfrm>
          <a:prstGeom prst="rect">
            <a:avLst/>
          </a:prstGeom>
        </p:spPr>
      </p:pic>
      <p:sp>
        <p:nvSpPr>
          <p:cNvPr id="5" name="Rounded Rectangle 4"/>
          <p:cNvSpPr/>
          <p:nvPr/>
        </p:nvSpPr>
        <p:spPr>
          <a:xfrm>
            <a:off x="6370589" y="989854"/>
            <a:ext cx="3788756" cy="79181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608663" y="1357479"/>
            <a:ext cx="270627" cy="24710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093277" y="999282"/>
            <a:ext cx="1485115" cy="17907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37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Image Window</a:t>
            </a:r>
          </a:p>
        </p:txBody>
      </p:sp>
      <p:sp>
        <p:nvSpPr>
          <p:cNvPr id="5" name="Content Placeholder 2"/>
          <p:cNvSpPr txBox="1">
            <a:spLocks/>
          </p:cNvSpPr>
          <p:nvPr/>
        </p:nvSpPr>
        <p:spPr bwMode="auto">
          <a:xfrm>
            <a:off x="611999" y="1008708"/>
            <a:ext cx="4667011" cy="529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sz="2400"/>
              <a:t>The image window represents the graphical view of the Object tree.  Select the identified objects to target the element in the Object tree easily.</a:t>
            </a:r>
          </a:p>
          <a:p>
            <a:pPr marL="0" indent="0" defTabSz="914400">
              <a:buNone/>
            </a:pPr>
            <a:r>
              <a:rPr lang="en-US" sz="2400"/>
              <a:t>There is a list of functions available in this view as well</a:t>
            </a:r>
          </a:p>
          <a:p>
            <a:pPr marL="457200" indent="-457200" defTabSz="914400">
              <a:buFont typeface="+mj-lt"/>
              <a:buAutoNum type="arabicPeriod"/>
            </a:pPr>
            <a:r>
              <a:rPr lang="en-US" sz="2000"/>
              <a:t>Refresh the image/tree in the event the view on the device changed</a:t>
            </a:r>
          </a:p>
          <a:p>
            <a:pPr marL="457200" indent="-457200" defTabSz="914400">
              <a:buFont typeface="+mj-lt"/>
              <a:buAutoNum type="arabicPeriod"/>
            </a:pPr>
            <a:r>
              <a:rPr lang="en-US" sz="2000"/>
              <a:t>Filter layers (buttons, images, links, </a:t>
            </a:r>
            <a:r>
              <a:rPr lang="en-US" sz="2000" err="1"/>
              <a:t>etc</a:t>
            </a:r>
            <a:r>
              <a:rPr lang="en-US" sz="2000"/>
              <a:t>)</a:t>
            </a:r>
          </a:p>
          <a:p>
            <a:pPr marL="457200" indent="-457200" defTabSz="914400">
              <a:buFont typeface="+mj-lt"/>
              <a:buAutoNum type="arabicPeriod"/>
            </a:pPr>
            <a:r>
              <a:rPr lang="en-US" sz="2000"/>
              <a:t>Zoom Out Image</a:t>
            </a:r>
          </a:p>
          <a:p>
            <a:pPr marL="457200" indent="-457200" defTabSz="914400">
              <a:buFont typeface="+mj-lt"/>
              <a:buAutoNum type="arabicPeriod"/>
            </a:pPr>
            <a:r>
              <a:rPr lang="en-US" sz="2000"/>
              <a:t>Fit Image</a:t>
            </a:r>
          </a:p>
          <a:p>
            <a:pPr marL="457200" indent="-457200" defTabSz="914400">
              <a:buFont typeface="+mj-lt"/>
              <a:buAutoNum type="arabicPeriod"/>
            </a:pPr>
            <a:r>
              <a:rPr lang="en-US" sz="2000"/>
              <a:t>Zoom In Image</a:t>
            </a:r>
          </a:p>
        </p:txBody>
      </p:sp>
      <p:grpSp>
        <p:nvGrpSpPr>
          <p:cNvPr id="8" name="Group 7"/>
          <p:cNvGrpSpPr/>
          <p:nvPr/>
        </p:nvGrpSpPr>
        <p:grpSpPr>
          <a:xfrm>
            <a:off x="5865428" y="864867"/>
            <a:ext cx="3817853" cy="5441665"/>
            <a:chOff x="5297866" y="864867"/>
            <a:chExt cx="3817853" cy="5441665"/>
          </a:xfrm>
        </p:grpSpPr>
        <p:grpSp>
          <p:nvGrpSpPr>
            <p:cNvPr id="3" name="Group 2"/>
            <p:cNvGrpSpPr/>
            <p:nvPr/>
          </p:nvGrpSpPr>
          <p:grpSpPr>
            <a:xfrm>
              <a:off x="5297866" y="864867"/>
              <a:ext cx="3817853" cy="5441665"/>
              <a:chOff x="5297866" y="864867"/>
              <a:chExt cx="3817853" cy="5441665"/>
            </a:xfrm>
          </p:grpSpPr>
          <p:pic>
            <p:nvPicPr>
              <p:cNvPr id="4" name="Picture 3"/>
              <p:cNvPicPr>
                <a:picLocks noChangeAspect="1"/>
              </p:cNvPicPr>
              <p:nvPr/>
            </p:nvPicPr>
            <p:blipFill>
              <a:blip r:embed="rId3"/>
              <a:stretch>
                <a:fillRect/>
              </a:stretch>
            </p:blipFill>
            <p:spPr>
              <a:xfrm>
                <a:off x="5344999" y="864867"/>
                <a:ext cx="3770720" cy="5441665"/>
              </a:xfrm>
              <a:prstGeom prst="rect">
                <a:avLst/>
              </a:prstGeom>
            </p:spPr>
          </p:pic>
          <p:sp>
            <p:nvSpPr>
              <p:cNvPr id="6" name="Rounded Rectangle 5"/>
              <p:cNvSpPr/>
              <p:nvPr/>
            </p:nvSpPr>
            <p:spPr>
              <a:xfrm>
                <a:off x="5297866" y="2639505"/>
                <a:ext cx="1461154" cy="269606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5363853" y="5043341"/>
              <a:ext cx="1225483" cy="23724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012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865102" y="4043222"/>
            <a:ext cx="2181957" cy="1979973"/>
          </a:xfrm>
          <a:prstGeom prst="rect">
            <a:avLst/>
          </a:prstGeom>
        </p:spPr>
      </p:pic>
      <p:sp>
        <p:nvSpPr>
          <p:cNvPr id="2" name="Title 1"/>
          <p:cNvSpPr>
            <a:spLocks noGrp="1"/>
          </p:cNvSpPr>
          <p:nvPr>
            <p:ph type="title"/>
          </p:nvPr>
        </p:nvSpPr>
        <p:spPr>
          <a:xfrm>
            <a:off x="611999" y="124371"/>
            <a:ext cx="8229600" cy="589128"/>
          </a:xfrm>
        </p:spPr>
        <p:txBody>
          <a:bodyPr/>
          <a:lstStyle/>
          <a:p>
            <a:r>
              <a:rPr lang="en-US"/>
              <a:t>Export Object Tree</a:t>
            </a:r>
          </a:p>
        </p:txBody>
      </p:sp>
      <p:sp>
        <p:nvSpPr>
          <p:cNvPr id="3" name="Content Placeholder 2"/>
          <p:cNvSpPr>
            <a:spLocks noGrp="1"/>
          </p:cNvSpPr>
          <p:nvPr>
            <p:ph idx="4294967295"/>
          </p:nvPr>
        </p:nvSpPr>
        <p:spPr>
          <a:xfrm>
            <a:off x="611999" y="1008708"/>
            <a:ext cx="5298607" cy="5297824"/>
          </a:xfrm>
        </p:spPr>
        <p:txBody>
          <a:bodyPr>
            <a:normAutofit/>
          </a:bodyPr>
          <a:lstStyle/>
          <a:p>
            <a:pPr marL="0" indent="0">
              <a:buNone/>
            </a:pPr>
            <a:r>
              <a:rPr lang="en-US" sz="2400" dirty="0"/>
              <a:t>Although the Object Spy will give you a view of the objects and their attributes you can also export the Object tree to work with it directly through Chrome </a:t>
            </a:r>
            <a:r>
              <a:rPr lang="en-US" sz="2400" dirty="0" smtClean="0"/>
              <a:t>.</a:t>
            </a:r>
          </a:p>
        </p:txBody>
      </p:sp>
      <p:pic>
        <p:nvPicPr>
          <p:cNvPr id="4" name="Picture 3"/>
          <p:cNvPicPr>
            <a:picLocks noChangeAspect="1"/>
          </p:cNvPicPr>
          <p:nvPr/>
        </p:nvPicPr>
        <p:blipFill>
          <a:blip r:embed="rId4"/>
          <a:stretch>
            <a:fillRect/>
          </a:stretch>
        </p:blipFill>
        <p:spPr>
          <a:xfrm>
            <a:off x="5848546" y="864867"/>
            <a:ext cx="3770720" cy="5441665"/>
          </a:xfrm>
          <a:prstGeom prst="rect">
            <a:avLst/>
          </a:prstGeom>
        </p:spPr>
      </p:pic>
      <p:sp>
        <p:nvSpPr>
          <p:cNvPr id="5" name="Rounded Rectangle 4"/>
          <p:cNvSpPr/>
          <p:nvPr/>
        </p:nvSpPr>
        <p:spPr>
          <a:xfrm>
            <a:off x="7145518" y="5033912"/>
            <a:ext cx="256879" cy="25609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6988795" y="2135002"/>
            <a:ext cx="3848100" cy="1628775"/>
          </a:xfrm>
          <a:prstGeom prst="rect">
            <a:avLst/>
          </a:prstGeom>
        </p:spPr>
      </p:pic>
      <p:sp>
        <p:nvSpPr>
          <p:cNvPr id="7" name="Rounded Rectangle 6"/>
          <p:cNvSpPr/>
          <p:nvPr/>
        </p:nvSpPr>
        <p:spPr>
          <a:xfrm>
            <a:off x="9717657" y="3456058"/>
            <a:ext cx="406730" cy="25609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7402397" y="3763777"/>
            <a:ext cx="827203" cy="12701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815425" y="3727078"/>
            <a:ext cx="331728" cy="3358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9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Commands</a:t>
            </a:r>
          </a:p>
        </p:txBody>
      </p:sp>
      <p:sp>
        <p:nvSpPr>
          <p:cNvPr id="3" name="Content Placeholder 2"/>
          <p:cNvSpPr>
            <a:spLocks noGrp="1"/>
          </p:cNvSpPr>
          <p:nvPr>
            <p:ph idx="4294967295"/>
          </p:nvPr>
        </p:nvSpPr>
        <p:spPr>
          <a:xfrm>
            <a:off x="612000" y="1008708"/>
            <a:ext cx="5468290" cy="5297824"/>
          </a:xfrm>
        </p:spPr>
        <p:txBody>
          <a:bodyPr>
            <a:normAutofit/>
          </a:bodyPr>
          <a:lstStyle/>
          <a:p>
            <a:pPr marL="0" indent="0">
              <a:buNone/>
            </a:pPr>
            <a:r>
              <a:rPr lang="en-US" sz="2400"/>
              <a:t>Once you select an element in the object tree you also have the option of testing the interaction with the element through the commands.</a:t>
            </a:r>
          </a:p>
          <a:p>
            <a:pPr marL="0" indent="0">
              <a:buNone/>
            </a:pPr>
            <a:r>
              <a:rPr lang="en-US" sz="2400"/>
              <a:t>Once you select a command the parameter window will enable and allows you to set parameters like the type of By method you wish to use and the expression associated with it.</a:t>
            </a:r>
          </a:p>
          <a:p>
            <a:pPr marL="0" indent="0">
              <a:buNone/>
            </a:pPr>
            <a:r>
              <a:rPr lang="en-US" sz="2400"/>
              <a:t>Next select the check box “Execute on Add” and click Add.  If all checks out you’ll see the command physically interact with the device.</a:t>
            </a:r>
          </a:p>
          <a:p>
            <a:pPr marL="0" indent="0">
              <a:buNone/>
            </a:pPr>
            <a:endParaRPr lang="en-US" sz="2400"/>
          </a:p>
        </p:txBody>
      </p:sp>
      <p:pic>
        <p:nvPicPr>
          <p:cNvPr id="4" name="Picture 3"/>
          <p:cNvPicPr>
            <a:picLocks noChangeAspect="1"/>
          </p:cNvPicPr>
          <p:nvPr/>
        </p:nvPicPr>
        <p:blipFill>
          <a:blip r:embed="rId3"/>
          <a:stretch>
            <a:fillRect/>
          </a:stretch>
        </p:blipFill>
        <p:spPr>
          <a:xfrm>
            <a:off x="6370590" y="838760"/>
            <a:ext cx="3788755" cy="5637720"/>
          </a:xfrm>
          <a:prstGeom prst="rect">
            <a:avLst/>
          </a:prstGeom>
        </p:spPr>
      </p:pic>
      <p:sp>
        <p:nvSpPr>
          <p:cNvPr id="5" name="Rounded Rectangle 4"/>
          <p:cNvSpPr/>
          <p:nvPr/>
        </p:nvSpPr>
        <p:spPr>
          <a:xfrm>
            <a:off x="6370590" y="5275431"/>
            <a:ext cx="1312255" cy="95568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370589" y="1921060"/>
            <a:ext cx="3788756" cy="122749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521597" y="6268823"/>
            <a:ext cx="1161248" cy="25072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98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4" name="Slide Number Placeholder 3"/>
          <p:cNvSpPr>
            <a:spLocks noGrp="1"/>
          </p:cNvSpPr>
          <p:nvPr>
            <p:ph type="sldNum" sz="quarter" idx="11"/>
          </p:nvPr>
        </p:nvSpPr>
        <p:spPr/>
        <p:txBody>
          <a:bodyPr/>
          <a:lstStyle/>
          <a:p>
            <a:fld id="{67E8BDE3-577F-F44F-8FED-761430B528A4}" type="slidenum">
              <a:rPr lang="en-US" smtClean="0">
                <a:latin typeface="Corbel" panose="020B0503020204020204" pitchFamily="34" charset="0"/>
              </a:rPr>
              <a:pPr/>
              <a:t>17</a:t>
            </a:fld>
            <a:endParaRPr lang="en-US">
              <a:latin typeface="Corbel" panose="020B0503020204020204" pitchFamily="34" charset="0"/>
            </a:endParaRPr>
          </a:p>
        </p:txBody>
      </p:sp>
      <p:sp>
        <p:nvSpPr>
          <p:cNvPr id="3" name="TextBox 2"/>
          <p:cNvSpPr txBox="1"/>
          <p:nvPr/>
        </p:nvSpPr>
        <p:spPr>
          <a:xfrm>
            <a:off x="808073" y="1371600"/>
            <a:ext cx="10381897" cy="1938992"/>
          </a:xfrm>
          <a:prstGeom prst="rect">
            <a:avLst/>
          </a:prstGeom>
          <a:noFill/>
        </p:spPr>
        <p:txBody>
          <a:bodyPr wrap="square" rtlCol="0">
            <a:spAutoFit/>
          </a:bodyPr>
          <a:lstStyle/>
          <a:p>
            <a:pPr marL="342900" indent="-342900">
              <a:buAutoNum type="arabicPeriod"/>
            </a:pPr>
            <a:r>
              <a:rPr lang="en-US" sz="2400">
                <a:latin typeface="Source Sans Pro" panose="020B0503030403020204" pitchFamily="34" charset="0"/>
                <a:ea typeface="Source Sans Pro" panose="020B0503030403020204" pitchFamily="34" charset="0"/>
              </a:rPr>
              <a:t>If I’m having an issue finding an element or an attribute in the object spy what should I do?</a:t>
            </a:r>
          </a:p>
          <a:p>
            <a:pPr marL="342900" indent="-342900">
              <a:buAutoNum type="arabicPeriod"/>
            </a:pPr>
            <a:endParaRPr lang="en-US" sz="2400">
              <a:latin typeface="Source Sans Pro" panose="020B0503030403020204" pitchFamily="34" charset="0"/>
              <a:ea typeface="Source Sans Pro" panose="020B0503030403020204" pitchFamily="34" charset="0"/>
            </a:endParaRPr>
          </a:p>
          <a:p>
            <a:pPr marL="342900" indent="-342900">
              <a:buAutoNum type="arabicPeriod"/>
            </a:pPr>
            <a:r>
              <a:rPr lang="en-US" sz="2400">
                <a:latin typeface="Source Sans Pro" panose="020B0503030403020204" pitchFamily="34" charset="0"/>
                <a:ea typeface="Source Sans Pro" panose="020B0503030403020204" pitchFamily="34" charset="0"/>
              </a:rPr>
              <a:t>How can I confirm if an xPath expression works as intended using the Object spy?</a:t>
            </a:r>
          </a:p>
        </p:txBody>
      </p:sp>
    </p:spTree>
    <p:extLst>
      <p:ext uri="{BB962C8B-B14F-4D97-AF65-F5344CB8AC3E}">
        <p14:creationId xmlns:p14="http://schemas.microsoft.com/office/powerpoint/2010/main" val="4082890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37029" y="1117600"/>
            <a:ext cx="6168571" cy="707886"/>
          </a:xfrm>
          <a:prstGeom prst="rect">
            <a:avLst/>
          </a:prstGeom>
          <a:noFill/>
        </p:spPr>
        <p:txBody>
          <a:bodyPr wrap="square" rtlCol="0">
            <a:spAutoFit/>
          </a:bodyPr>
          <a:lstStyle/>
          <a:p>
            <a:r>
              <a:rPr lang="en-US" sz="4000" b="1" dirty="0" smtClean="0"/>
              <a:t>Assignment &amp; Resources</a:t>
            </a:r>
            <a:endParaRPr lang="en-US" sz="4000" b="1" dirty="0"/>
          </a:p>
        </p:txBody>
      </p:sp>
    </p:spTree>
    <p:extLst>
      <p:ext uri="{BB962C8B-B14F-4D97-AF65-F5344CB8AC3E}">
        <p14:creationId xmlns:p14="http://schemas.microsoft.com/office/powerpoint/2010/main" val="105447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4294967295"/>
          </p:nvPr>
        </p:nvSpPr>
        <p:spPr>
          <a:xfrm>
            <a:off x="612742" y="852488"/>
            <a:ext cx="4960971" cy="5482566"/>
          </a:xfrm>
        </p:spPr>
        <p:txBody>
          <a:bodyPr>
            <a:normAutofit/>
          </a:bodyPr>
          <a:lstStyle/>
          <a:p>
            <a:r>
              <a:rPr lang="en-US" sz="2400" dirty="0" smtClean="0"/>
              <a:t>Take the Wikipedia test you wrote in the last module and to the flow. </a:t>
            </a:r>
          </a:p>
          <a:p>
            <a:pPr lvl="1"/>
            <a:r>
              <a:rPr lang="en-US" sz="2000" dirty="0" smtClean="0"/>
              <a:t>Find the XPath for the steps by using the Object Spy</a:t>
            </a:r>
          </a:p>
          <a:p>
            <a:pPr lvl="1"/>
            <a:endParaRPr lang="en-US" sz="2000" dirty="0"/>
          </a:p>
          <a:p>
            <a:r>
              <a:rPr lang="en-US" dirty="0" smtClean="0"/>
              <a:t>From the search term page, select the menu and click on random entry</a:t>
            </a:r>
          </a:p>
          <a:p>
            <a:r>
              <a:rPr lang="en-US" dirty="0" smtClean="0"/>
              <a:t>Click to add to favorites &amp; validate the correct </a:t>
            </a:r>
            <a:r>
              <a:rPr lang="en-US" smtClean="0"/>
              <a:t>popup appears</a:t>
            </a:r>
            <a:br>
              <a:rPr lang="en-US" smtClean="0"/>
            </a:br>
            <a:r>
              <a:rPr lang="en-US" smtClean="0"/>
              <a:t/>
            </a:r>
            <a:br>
              <a:rPr lang="en-US" smtClean="0"/>
            </a:br>
            <a:endParaRPr lang="en-US" dirty="0" smtClean="0"/>
          </a:p>
          <a:p>
            <a:endParaRPr lang="en-US" sz="2400" b="1" dirty="0">
              <a:solidFill>
                <a:srgbClr val="7030A0"/>
              </a:solidFill>
            </a:endParaRPr>
          </a:p>
          <a:p>
            <a:endParaRPr lang="en-US" sz="2400" b="1" dirty="0" smtClean="0">
              <a:solidFill>
                <a:srgbClr val="7030A0"/>
              </a:solidFill>
            </a:endParaRPr>
          </a:p>
          <a:p>
            <a:endParaRPr lang="en-US" sz="2400" b="1" dirty="0">
              <a:solidFill>
                <a:srgbClr val="7030A0"/>
              </a:solidFill>
            </a:endParaRPr>
          </a:p>
          <a:p>
            <a:endParaRPr lang="en-US" sz="2400" b="1" dirty="0" smtClean="0">
              <a:solidFill>
                <a:srgbClr val="7030A0"/>
              </a:solidFill>
            </a:endParaRPr>
          </a:p>
          <a:p>
            <a:endParaRPr lang="en-US" sz="2400" b="1" dirty="0">
              <a:solidFill>
                <a:srgbClr val="7030A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218" y="297712"/>
            <a:ext cx="3373179" cy="59967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767" y="297711"/>
            <a:ext cx="3373179" cy="5996763"/>
          </a:xfrm>
          <a:prstGeom prst="rect">
            <a:avLst/>
          </a:prstGeom>
        </p:spPr>
      </p:pic>
    </p:spTree>
    <p:extLst>
      <p:ext uri="{BB962C8B-B14F-4D97-AF65-F5344CB8AC3E}">
        <p14:creationId xmlns:p14="http://schemas.microsoft.com/office/powerpoint/2010/main" val="3865699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Overview</a:t>
            </a:r>
          </a:p>
        </p:txBody>
      </p:sp>
      <p:sp>
        <p:nvSpPr>
          <p:cNvPr id="3" name="Content Placeholder 2"/>
          <p:cNvSpPr>
            <a:spLocks noGrp="1"/>
          </p:cNvSpPr>
          <p:nvPr>
            <p:ph idx="4294967295"/>
          </p:nvPr>
        </p:nvSpPr>
        <p:spPr>
          <a:xfrm>
            <a:off x="611999" y="1089095"/>
            <a:ext cx="10933113" cy="5086350"/>
          </a:xfrm>
        </p:spPr>
        <p:txBody>
          <a:bodyPr>
            <a:normAutofit/>
          </a:bodyPr>
          <a:lstStyle/>
          <a:p>
            <a:r>
              <a:rPr lang="en-US" dirty="0"/>
              <a:t>Below are the concepts you’ll learn by the end of this session:</a:t>
            </a:r>
          </a:p>
          <a:p>
            <a:endParaRPr lang="en-US" dirty="0"/>
          </a:p>
          <a:p>
            <a:pPr lvl="1"/>
            <a:r>
              <a:rPr lang="en-US" dirty="0"/>
              <a:t>Switch between different application “contexts</a:t>
            </a:r>
            <a:r>
              <a:rPr lang="en-US" dirty="0" smtClean="0"/>
              <a:t>”</a:t>
            </a:r>
          </a:p>
          <a:p>
            <a:pPr lvl="1"/>
            <a:r>
              <a:rPr lang="en-US" dirty="0" smtClean="0"/>
              <a:t>Understand </a:t>
            </a:r>
            <a:r>
              <a:rPr lang="en-US" dirty="0"/>
              <a:t>the differences between the available </a:t>
            </a:r>
            <a:r>
              <a:rPr lang="en-US" dirty="0" smtClean="0"/>
              <a:t>Frameworks</a:t>
            </a:r>
          </a:p>
          <a:p>
            <a:pPr lvl="1"/>
            <a:r>
              <a:rPr lang="en-US" dirty="0" smtClean="0"/>
              <a:t>Using the Perfecto </a:t>
            </a:r>
            <a:r>
              <a:rPr lang="en-US" dirty="0"/>
              <a:t>Object </a:t>
            </a:r>
            <a:r>
              <a:rPr lang="en-US" dirty="0" smtClean="0"/>
              <a:t>spy</a:t>
            </a:r>
          </a:p>
        </p:txBody>
      </p:sp>
    </p:spTree>
    <p:extLst>
      <p:ext uri="{BB962C8B-B14F-4D97-AF65-F5344CB8AC3E}">
        <p14:creationId xmlns:p14="http://schemas.microsoft.com/office/powerpoint/2010/main" val="99954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4294967295"/>
          </p:nvPr>
        </p:nvSpPr>
        <p:spPr>
          <a:xfrm>
            <a:off x="612742" y="1008668"/>
            <a:ext cx="11376946" cy="5482566"/>
          </a:xfrm>
        </p:spPr>
        <p:txBody>
          <a:bodyPr>
            <a:normAutofit/>
          </a:bodyPr>
          <a:lstStyle/>
          <a:p>
            <a:r>
              <a:rPr lang="en-US" sz="2400" dirty="0"/>
              <a:t>Working with Object Spy and </a:t>
            </a:r>
            <a:r>
              <a:rPr lang="en-US" sz="2400" dirty="0" err="1" smtClean="0"/>
              <a:t>Xpath</a:t>
            </a:r>
            <a:endParaRPr lang="en-US" sz="2400" dirty="0" smtClean="0"/>
          </a:p>
          <a:p>
            <a:pPr lvl="1"/>
            <a:r>
              <a:rPr lang="en-US" dirty="0">
                <a:hlinkClick r:id="rId3"/>
              </a:rPr>
              <a:t>https://</a:t>
            </a:r>
            <a:r>
              <a:rPr lang="en-US" dirty="0" smtClean="0">
                <a:hlinkClick r:id="rId3"/>
              </a:rPr>
              <a:t>developers.perfectomobile.com/display/PD/Object+Spy</a:t>
            </a:r>
            <a:r>
              <a:rPr lang="en-US" dirty="0" smtClean="0"/>
              <a:t> </a:t>
            </a:r>
            <a:endParaRPr lang="en-US" dirty="0"/>
          </a:p>
          <a:p>
            <a:r>
              <a:rPr lang="en-US" sz="2400" dirty="0" smtClean="0"/>
              <a:t>XPath Tutorial</a:t>
            </a:r>
          </a:p>
          <a:p>
            <a:pPr lvl="1"/>
            <a:r>
              <a:rPr lang="en-US" dirty="0" smtClean="0">
                <a:hlinkClick r:id="rId4"/>
              </a:rPr>
              <a:t>http://www.w3schools.com/XPath/</a:t>
            </a:r>
            <a:r>
              <a:rPr lang="en-US" dirty="0" smtClean="0"/>
              <a:t> </a:t>
            </a:r>
          </a:p>
          <a:p>
            <a:r>
              <a:rPr lang="en-US" sz="2400" dirty="0" smtClean="0"/>
              <a:t>XML </a:t>
            </a:r>
            <a:r>
              <a:rPr lang="en-US" sz="2400" dirty="0"/>
              <a:t>Tutorial</a:t>
            </a:r>
          </a:p>
          <a:p>
            <a:pPr lvl="1"/>
            <a:r>
              <a:rPr lang="en-US" dirty="0">
                <a:hlinkClick r:id="rId5"/>
              </a:rPr>
              <a:t>http://www.w3schools.com/xml/</a:t>
            </a:r>
            <a:r>
              <a:rPr lang="en-US" dirty="0"/>
              <a:t> </a:t>
            </a:r>
            <a:endParaRPr lang="en-US" dirty="0" smtClean="0"/>
          </a:p>
          <a:p>
            <a:r>
              <a:rPr lang="en-US" sz="2400" dirty="0" smtClean="0"/>
              <a:t>XPath </a:t>
            </a:r>
            <a:r>
              <a:rPr lang="en-US" sz="2400" dirty="0"/>
              <a:t>tips - </a:t>
            </a:r>
            <a:r>
              <a:rPr lang="en-US" sz="2400" dirty="0">
                <a:hlinkClick r:id="rId6"/>
              </a:rPr>
              <a:t>https://</a:t>
            </a:r>
            <a:r>
              <a:rPr lang="en-US" sz="2400" dirty="0" smtClean="0">
                <a:hlinkClick r:id="rId6"/>
              </a:rPr>
              <a:t>developers.perfectomobile.com/pages/viewpage.action?pageId=13893679</a:t>
            </a:r>
            <a:r>
              <a:rPr lang="en-US" sz="2400" dirty="0" smtClean="0"/>
              <a:t> </a:t>
            </a:r>
            <a:endParaRPr lang="en-US" sz="2400" dirty="0"/>
          </a:p>
        </p:txBody>
      </p:sp>
    </p:spTree>
    <p:extLst>
      <p:ext uri="{BB962C8B-B14F-4D97-AF65-F5344CB8AC3E}">
        <p14:creationId xmlns:p14="http://schemas.microsoft.com/office/powerpoint/2010/main" val="194718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ctr" defTabSz="914377">
              <a:defRPr/>
            </a:pPr>
            <a:r>
              <a:rPr lang="en-US" sz="6000" kern="0" dirty="0" smtClean="0">
                <a:solidFill>
                  <a:prstClr val="white"/>
                </a:solidFill>
                <a:latin typeface="OfficinaSanITCBol" panose="02000806040000020004" pitchFamily="2" charset="0"/>
              </a:rPr>
              <a:t>Thank You</a:t>
            </a:r>
            <a:endParaRPr lang="en-US" sz="6000" kern="0" dirty="0">
              <a:solidFill>
                <a:prstClr val="white"/>
              </a:solidFill>
              <a:latin typeface="OfficinaSanITCBol" panose="02000806040000020004" pitchFamily="2" charset="0"/>
            </a:endParaRPr>
          </a:p>
          <a:p>
            <a:pPr algn="r" defTabSz="914377">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1048278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Agenda</a:t>
            </a:r>
          </a:p>
        </p:txBody>
      </p:sp>
      <p:sp>
        <p:nvSpPr>
          <p:cNvPr id="3" name="Content Placeholder 2"/>
          <p:cNvSpPr>
            <a:spLocks noGrp="1"/>
          </p:cNvSpPr>
          <p:nvPr>
            <p:ph idx="4294967295"/>
          </p:nvPr>
        </p:nvSpPr>
        <p:spPr>
          <a:xfrm>
            <a:off x="611999" y="1008708"/>
            <a:ext cx="10933113" cy="5086350"/>
          </a:xfrm>
        </p:spPr>
        <p:txBody>
          <a:bodyPr>
            <a:normAutofit/>
          </a:bodyPr>
          <a:lstStyle/>
          <a:p>
            <a:r>
              <a:rPr lang="en-US" dirty="0" smtClean="0"/>
              <a:t>Applications, Context &amp; Automation Framework</a:t>
            </a:r>
            <a:endParaRPr lang="en-US" dirty="0"/>
          </a:p>
          <a:p>
            <a:r>
              <a:rPr lang="en-US" dirty="0" smtClean="0"/>
              <a:t>Object </a:t>
            </a:r>
            <a:r>
              <a:rPr lang="en-US" dirty="0"/>
              <a:t>Spy</a:t>
            </a:r>
          </a:p>
          <a:p>
            <a:r>
              <a:rPr lang="en-US" dirty="0" smtClean="0"/>
              <a:t>Assignment &amp; Resources</a:t>
            </a:r>
            <a:endParaRPr lang="en-US" dirty="0"/>
          </a:p>
        </p:txBody>
      </p:sp>
    </p:spTree>
    <p:extLst>
      <p:ext uri="{BB962C8B-B14F-4D97-AF65-F5344CB8AC3E}">
        <p14:creationId xmlns:p14="http://schemas.microsoft.com/office/powerpoint/2010/main" val="389872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30" y="0"/>
            <a:ext cx="12337143" cy="7116158"/>
          </a:xfrm>
        </p:spPr>
      </p:pic>
      <p:sp>
        <p:nvSpPr>
          <p:cNvPr id="9" name="TextBox 8"/>
          <p:cNvSpPr txBox="1"/>
          <p:nvPr/>
        </p:nvSpPr>
        <p:spPr>
          <a:xfrm>
            <a:off x="3526971" y="4762512"/>
            <a:ext cx="8897257" cy="861774"/>
          </a:xfrm>
          <a:prstGeom prst="rect">
            <a:avLst/>
          </a:prstGeom>
          <a:noFill/>
        </p:spPr>
        <p:txBody>
          <a:bodyPr wrap="square" rtlCol="0">
            <a:spAutoFit/>
          </a:bodyPr>
          <a:lstStyle/>
          <a:p>
            <a:r>
              <a:rPr lang="en-US" sz="3200" b="1" dirty="0">
                <a:solidFill>
                  <a:srgbClr val="002060"/>
                </a:solidFill>
              </a:rPr>
              <a:t>Applications, Context &amp; Automation Framework</a:t>
            </a:r>
          </a:p>
          <a:p>
            <a:endParaRPr lang="en-US" dirty="0"/>
          </a:p>
        </p:txBody>
      </p:sp>
    </p:spTree>
    <p:extLst>
      <p:ext uri="{BB962C8B-B14F-4D97-AF65-F5344CB8AC3E}">
        <p14:creationId xmlns:p14="http://schemas.microsoft.com/office/powerpoint/2010/main" val="193775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Applications</a:t>
            </a:r>
            <a:endParaRPr lang="en-US" dirty="0"/>
          </a:p>
        </p:txBody>
      </p:sp>
      <p:sp>
        <p:nvSpPr>
          <p:cNvPr id="3" name="Content Placeholder 2"/>
          <p:cNvSpPr>
            <a:spLocks noGrp="1"/>
          </p:cNvSpPr>
          <p:nvPr>
            <p:ph idx="1"/>
          </p:nvPr>
        </p:nvSpPr>
        <p:spPr>
          <a:xfrm>
            <a:off x="457200" y="1002397"/>
            <a:ext cx="7544620" cy="5542294"/>
          </a:xfrm>
        </p:spPr>
        <p:txBody>
          <a:bodyPr>
            <a:normAutofit/>
          </a:bodyPr>
          <a:lstStyle/>
          <a:p>
            <a:r>
              <a:rPr lang="en-US" dirty="0" smtClean="0"/>
              <a:t>An </a:t>
            </a:r>
            <a:r>
              <a:rPr lang="en-US" dirty="0"/>
              <a:t>application accessible through a web browser </a:t>
            </a:r>
            <a:r>
              <a:rPr lang="en-US" dirty="0" smtClean="0"/>
              <a:t>running on different platform (mobile </a:t>
            </a:r>
            <a:r>
              <a:rPr lang="en-US" dirty="0"/>
              <a:t>devices, PCs, game </a:t>
            </a:r>
            <a:r>
              <a:rPr lang="en-US" dirty="0" smtClean="0"/>
              <a:t>consoles).</a:t>
            </a:r>
            <a:endParaRPr lang="en-US" dirty="0"/>
          </a:p>
          <a:p>
            <a:r>
              <a:rPr lang="en-US" dirty="0"/>
              <a:t>Websites use different methods to adapt to different screens </a:t>
            </a:r>
            <a:r>
              <a:rPr lang="en-US" dirty="0" smtClean="0"/>
              <a:t>sizes.</a:t>
            </a:r>
            <a:endParaRPr lang="en-US" dirty="0"/>
          </a:p>
          <a:p>
            <a:r>
              <a:rPr lang="en-US" dirty="0" smtClean="0"/>
              <a:t>It is</a:t>
            </a:r>
            <a:r>
              <a:rPr lang="en-US" dirty="0"/>
              <a:t> </a:t>
            </a:r>
            <a:r>
              <a:rPr lang="en-US" dirty="0" smtClean="0"/>
              <a:t> </a:t>
            </a:r>
            <a:r>
              <a:rPr lang="en-US" dirty="0"/>
              <a:t>possible to create a single script which will execute across all platforms equally.  </a:t>
            </a:r>
            <a:endParaRPr lang="en-US" dirty="0" smtClean="0"/>
          </a:p>
          <a:p>
            <a:r>
              <a:rPr lang="en-US" dirty="0" smtClean="0"/>
              <a:t>This </a:t>
            </a:r>
            <a:r>
              <a:rPr lang="en-US" dirty="0"/>
              <a:t>concept is known as “script once”.</a:t>
            </a:r>
          </a:p>
        </p:txBody>
      </p:sp>
      <p:graphicFrame>
        <p:nvGraphicFramePr>
          <p:cNvPr id="5" name="Diagram 4"/>
          <p:cNvGraphicFramePr/>
          <p:nvPr>
            <p:extLst>
              <p:ext uri="{D42A27DB-BD31-4B8C-83A1-F6EECF244321}">
                <p14:modId xmlns:p14="http://schemas.microsoft.com/office/powerpoint/2010/main" val="1657167299"/>
              </p:ext>
            </p:extLst>
          </p:nvPr>
        </p:nvGraphicFramePr>
        <p:xfrm>
          <a:off x="9531927" y="677569"/>
          <a:ext cx="2576947" cy="1431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blog.infinityhosting.org/wp-content/uploads/2013/06/websites-logo-300x2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4220" y="234479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8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Native and Hybrid Applications</a:t>
            </a:r>
          </a:p>
        </p:txBody>
      </p:sp>
      <p:sp>
        <p:nvSpPr>
          <p:cNvPr id="3" name="Content Placeholder 2"/>
          <p:cNvSpPr>
            <a:spLocks noGrp="1"/>
          </p:cNvSpPr>
          <p:nvPr>
            <p:ph idx="1"/>
          </p:nvPr>
        </p:nvSpPr>
        <p:spPr>
          <a:xfrm>
            <a:off x="3306403" y="891080"/>
            <a:ext cx="8291871" cy="2957439"/>
          </a:xfrm>
        </p:spPr>
        <p:txBody>
          <a:bodyPr>
            <a:normAutofit/>
          </a:bodyPr>
          <a:lstStyle/>
          <a:p>
            <a:r>
              <a:rPr lang="en-US" b="1" dirty="0"/>
              <a:t>Native Applications</a:t>
            </a:r>
            <a:r>
              <a:rPr lang="en-US" dirty="0"/>
              <a:t> </a:t>
            </a:r>
            <a:endParaRPr lang="en-US" dirty="0" smtClean="0"/>
          </a:p>
          <a:p>
            <a:pPr marL="0" indent="0">
              <a:buNone/>
            </a:pPr>
            <a:r>
              <a:rPr lang="en-US" sz="2400" dirty="0"/>
              <a:t>D</a:t>
            </a:r>
            <a:r>
              <a:rPr lang="en-US" sz="2400" dirty="0" smtClean="0"/>
              <a:t>eveloped </a:t>
            </a:r>
            <a:r>
              <a:rPr lang="en-US" sz="2400" dirty="0"/>
              <a:t>per platform by different </a:t>
            </a:r>
            <a:r>
              <a:rPr lang="en-US" sz="2400" dirty="0" smtClean="0"/>
              <a:t>teams. </a:t>
            </a:r>
            <a:endParaRPr lang="en-US" sz="2400" dirty="0"/>
          </a:p>
          <a:p>
            <a:pPr marL="0" indent="0">
              <a:buNone/>
            </a:pPr>
            <a:r>
              <a:rPr lang="en-US" sz="2400" dirty="0" smtClean="0"/>
              <a:t>Even </a:t>
            </a:r>
            <a:r>
              <a:rPr lang="en-US" sz="2400" dirty="0"/>
              <a:t>though the </a:t>
            </a:r>
            <a:r>
              <a:rPr lang="en-US" sz="2400" dirty="0" smtClean="0"/>
              <a:t>application may look the same, </a:t>
            </a:r>
            <a:r>
              <a:rPr lang="en-US" sz="2400" dirty="0"/>
              <a:t>the underlying code and objects are completely different</a:t>
            </a:r>
            <a:r>
              <a:rPr lang="en-US" sz="2400" dirty="0" smtClean="0"/>
              <a:t>.</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2" y="907060"/>
            <a:ext cx="2888649" cy="27923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2" y="3919804"/>
            <a:ext cx="3093961" cy="2011075"/>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3306403" y="3715440"/>
            <a:ext cx="8291871" cy="234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b="1" dirty="0"/>
              <a:t>Hybrid Applications </a:t>
            </a:r>
            <a:r>
              <a:rPr lang="en-US" dirty="0"/>
              <a:t>are a mix of </a:t>
            </a:r>
            <a:r>
              <a:rPr lang="en-US" b="1" dirty="0"/>
              <a:t>Web</a:t>
            </a:r>
            <a:r>
              <a:rPr lang="en-US" dirty="0"/>
              <a:t> and </a:t>
            </a:r>
            <a:r>
              <a:rPr lang="en-US" b="1" dirty="0"/>
              <a:t>Native</a:t>
            </a:r>
          </a:p>
          <a:p>
            <a:pPr lvl="1" defTabSz="914400"/>
            <a:r>
              <a:rPr lang="en-US" dirty="0"/>
              <a:t>Main application layer </a:t>
            </a:r>
            <a:r>
              <a:rPr lang="en-US" dirty="0" smtClean="0"/>
              <a:t>is created </a:t>
            </a:r>
            <a:r>
              <a:rPr lang="en-US" dirty="0"/>
              <a:t>using </a:t>
            </a:r>
            <a:r>
              <a:rPr lang="en-US" b="1" dirty="0"/>
              <a:t>WEB.  </a:t>
            </a:r>
            <a:r>
              <a:rPr lang="en-US" dirty="0" smtClean="0"/>
              <a:t>The code is usually </a:t>
            </a:r>
            <a:r>
              <a:rPr lang="en-US" dirty="0"/>
              <a:t>the same across </a:t>
            </a:r>
            <a:r>
              <a:rPr lang="en-US" dirty="0" smtClean="0"/>
              <a:t>platforms.</a:t>
            </a:r>
            <a:endParaRPr lang="en-US" b="1" dirty="0"/>
          </a:p>
          <a:p>
            <a:pPr lvl="1" defTabSz="914400"/>
            <a:r>
              <a:rPr lang="en-US" dirty="0"/>
              <a:t>Wrapper layer written in </a:t>
            </a:r>
            <a:r>
              <a:rPr lang="en-US" b="1" dirty="0"/>
              <a:t>Native</a:t>
            </a:r>
            <a:r>
              <a:rPr lang="en-US" dirty="0"/>
              <a:t> language specific to the platform, exactly like a </a:t>
            </a:r>
            <a:r>
              <a:rPr lang="en-US" b="1" dirty="0"/>
              <a:t>Native Application.  </a:t>
            </a:r>
            <a:r>
              <a:rPr lang="en-US" dirty="0"/>
              <a:t>This means </a:t>
            </a:r>
            <a:r>
              <a:rPr lang="en-US" dirty="0" smtClean="0"/>
              <a:t>the  </a:t>
            </a:r>
            <a:r>
              <a:rPr lang="en-US" dirty="0"/>
              <a:t>code </a:t>
            </a:r>
            <a:r>
              <a:rPr lang="en-US" dirty="0" smtClean="0"/>
              <a:t>differs between platforms.</a:t>
            </a:r>
            <a:endParaRPr lang="en-US" b="1" dirty="0"/>
          </a:p>
        </p:txBody>
      </p:sp>
    </p:spTree>
    <p:extLst>
      <p:ext uri="{BB962C8B-B14F-4D97-AF65-F5344CB8AC3E}">
        <p14:creationId xmlns:p14="http://schemas.microsoft.com/office/powerpoint/2010/main" val="310116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Contexts</a:t>
            </a:r>
          </a:p>
        </p:txBody>
      </p:sp>
      <p:sp>
        <p:nvSpPr>
          <p:cNvPr id="3" name="Content Placeholder 2"/>
          <p:cNvSpPr>
            <a:spLocks noGrp="1"/>
          </p:cNvSpPr>
          <p:nvPr>
            <p:ph idx="1"/>
          </p:nvPr>
        </p:nvSpPr>
        <p:spPr>
          <a:xfrm>
            <a:off x="474128" y="974754"/>
            <a:ext cx="11300177" cy="5606916"/>
          </a:xfrm>
        </p:spPr>
        <p:txBody>
          <a:bodyPr>
            <a:normAutofit/>
          </a:bodyPr>
          <a:lstStyle/>
          <a:p>
            <a:pPr>
              <a:lnSpc>
                <a:spcPct val="100000"/>
              </a:lnSpc>
            </a:pPr>
            <a:r>
              <a:rPr lang="en-US" dirty="0"/>
              <a:t>Context is what tells the driver the type of objects its currently searching for: NATIVE_APP, WEBVIEW, VISUAL</a:t>
            </a:r>
          </a:p>
          <a:p>
            <a:pPr>
              <a:lnSpc>
                <a:spcPct val="100000"/>
              </a:lnSpc>
            </a:pPr>
            <a:r>
              <a:rPr lang="en-US" dirty="0"/>
              <a:t>Appium supports two contexts by default (NATIVE_APP and WEBVIEW)</a:t>
            </a:r>
          </a:p>
          <a:p>
            <a:pPr>
              <a:lnSpc>
                <a:spcPct val="100000"/>
              </a:lnSpc>
            </a:pPr>
            <a:r>
              <a:rPr lang="en-US" dirty="0" smtClean="0"/>
              <a:t>Visual </a:t>
            </a:r>
            <a:r>
              <a:rPr lang="en-US" dirty="0"/>
              <a:t>is a Perfecto </a:t>
            </a:r>
            <a:r>
              <a:rPr lang="en-US" dirty="0" smtClean="0"/>
              <a:t>only implementation which has been extended to Appium and Selenium both when used with the Perfecto CQ Lab</a:t>
            </a:r>
          </a:p>
          <a:p>
            <a:pPr>
              <a:lnSpc>
                <a:spcPct val="100000"/>
              </a:lnSpc>
            </a:pPr>
            <a:r>
              <a:rPr lang="en-US" dirty="0" smtClean="0"/>
              <a:t>It’s important that you use the correct Context for the specific object type you are searching for else the driver will throw an element not found exception.</a:t>
            </a:r>
            <a:endParaRPr lang="en-US" dirty="0"/>
          </a:p>
        </p:txBody>
      </p:sp>
    </p:spTree>
    <p:extLst>
      <p:ext uri="{BB962C8B-B14F-4D97-AF65-F5344CB8AC3E}">
        <p14:creationId xmlns:p14="http://schemas.microsoft.com/office/powerpoint/2010/main" val="158608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Utilizing Contexts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331249159"/>
              </p:ext>
            </p:extLst>
          </p:nvPr>
        </p:nvGraphicFramePr>
        <p:xfrm>
          <a:off x="1055077" y="790576"/>
          <a:ext cx="10163908" cy="5639268"/>
        </p:xfrm>
        <a:graphic>
          <a:graphicData uri="http://schemas.openxmlformats.org/drawingml/2006/table">
            <a:tbl>
              <a:tblPr firstRow="1" bandRow="1">
                <a:tableStyleId>{5C22544A-7EE6-4342-B048-85BDC9FD1C3A}</a:tableStyleId>
              </a:tblPr>
              <a:tblGrid>
                <a:gridCol w="1994455">
                  <a:extLst>
                    <a:ext uri="{9D8B030D-6E8A-4147-A177-3AD203B41FA5}">
                      <a16:colId xmlns:a16="http://schemas.microsoft.com/office/drawing/2014/main" xmlns="" val="20000"/>
                    </a:ext>
                  </a:extLst>
                </a:gridCol>
                <a:gridCol w="5226940">
                  <a:extLst>
                    <a:ext uri="{9D8B030D-6E8A-4147-A177-3AD203B41FA5}">
                      <a16:colId xmlns:a16="http://schemas.microsoft.com/office/drawing/2014/main" xmlns="" val="20001"/>
                    </a:ext>
                  </a:extLst>
                </a:gridCol>
                <a:gridCol w="2942513">
                  <a:extLst>
                    <a:ext uri="{9D8B030D-6E8A-4147-A177-3AD203B41FA5}">
                      <a16:colId xmlns:a16="http://schemas.microsoft.com/office/drawing/2014/main" xmlns="" val="20003"/>
                    </a:ext>
                  </a:extLst>
                </a:gridCol>
              </a:tblGrid>
              <a:tr h="541755">
                <a:tc>
                  <a:txBody>
                    <a:bodyPr/>
                    <a:lstStyle/>
                    <a:p>
                      <a:r>
                        <a:rPr lang="en-US" sz="1600" dirty="0">
                          <a:latin typeface="Source Sans Pro" panose="020B0503030403020204" pitchFamily="34" charset="0"/>
                          <a:ea typeface="Source Sans Pro" panose="020B0503030403020204" pitchFamily="34" charset="0"/>
                        </a:rPr>
                        <a:t>Operation</a:t>
                      </a:r>
                    </a:p>
                  </a:txBody>
                  <a:tcPr/>
                </a:tc>
                <a:tc>
                  <a:txBody>
                    <a:bodyPr/>
                    <a:lstStyle/>
                    <a:p>
                      <a:r>
                        <a:rPr lang="en-US" sz="1600" dirty="0">
                          <a:latin typeface="Source Sans Pro" panose="020B0503030403020204" pitchFamily="34" charset="0"/>
                          <a:ea typeface="Source Sans Pro" panose="020B0503030403020204" pitchFamily="34" charset="0"/>
                        </a:rPr>
                        <a:t>When</a:t>
                      </a:r>
                      <a:r>
                        <a:rPr lang="en-US" sz="1600" baseline="0" dirty="0">
                          <a:latin typeface="Source Sans Pro" panose="020B0503030403020204" pitchFamily="34" charset="0"/>
                          <a:ea typeface="Source Sans Pro" panose="020B0503030403020204" pitchFamily="34" charset="0"/>
                        </a:rPr>
                        <a:t> To Use</a:t>
                      </a:r>
                      <a:endParaRPr lang="en-US" sz="1600" dirty="0">
                        <a:latin typeface="Source Sans Pro" panose="020B0503030403020204" pitchFamily="34" charset="0"/>
                        <a:ea typeface="Source Sans Pro" panose="020B0503030403020204" pitchFamily="34" charset="0"/>
                      </a:endParaRPr>
                    </a:p>
                  </a:txBody>
                  <a:tcPr/>
                </a:tc>
                <a:tc>
                  <a:txBody>
                    <a:bodyPr/>
                    <a:lstStyle/>
                    <a:p>
                      <a:r>
                        <a:rPr lang="en-US" sz="1600" dirty="0">
                          <a:latin typeface="Source Sans Pro" panose="020B0503030403020204" pitchFamily="34" charset="0"/>
                          <a:ea typeface="Source Sans Pro" panose="020B0503030403020204" pitchFamily="34" charset="0"/>
                        </a:rPr>
                        <a:t>Appium (built into driver)</a:t>
                      </a:r>
                    </a:p>
                  </a:txBody>
                  <a:tcPr/>
                </a:tc>
                <a:extLst>
                  <a:ext uri="{0D108BD9-81ED-4DB2-BD59-A6C34878D82A}">
                    <a16:rowId xmlns:a16="http://schemas.microsoft.com/office/drawing/2014/main" xmlns="" val="10000"/>
                  </a:ext>
                </a:extLst>
              </a:tr>
              <a:tr h="541755">
                <a:tc>
                  <a:txBody>
                    <a:bodyPr/>
                    <a:lstStyle/>
                    <a:p>
                      <a:r>
                        <a:rPr lang="en-US" sz="1550" dirty="0">
                          <a:latin typeface="Source Sans Pro" panose="020B0503030403020204" pitchFamily="34" charset="0"/>
                          <a:ea typeface="Source Sans Pro" panose="020B0503030403020204" pitchFamily="34" charset="0"/>
                        </a:rPr>
                        <a:t>WEBVIEW</a:t>
                      </a:r>
                    </a:p>
                  </a:txBody>
                  <a:tcPr/>
                </a:tc>
                <a:tc>
                  <a:txBody>
                    <a:bodyPr/>
                    <a:lstStyle/>
                    <a:p>
                      <a:r>
                        <a:rPr lang="en-US" sz="1550" dirty="0">
                          <a:latin typeface="Source Sans Pro" panose="020B0503030403020204" pitchFamily="34" charset="0"/>
                          <a:ea typeface="Source Sans Pro" panose="020B0503030403020204" pitchFamily="34" charset="0"/>
                        </a:rPr>
                        <a:t>When testing web sites through a browser</a:t>
                      </a:r>
                    </a:p>
                  </a:txBody>
                  <a:tcPr/>
                </a:tc>
                <a:tc>
                  <a:txBody>
                    <a:bodyPr/>
                    <a:lstStyle/>
                    <a:p>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driver.context</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(“WEBVIEW");</a:t>
                      </a:r>
                    </a:p>
                  </a:txBody>
                  <a:tcPr/>
                </a:tc>
                <a:extLst>
                  <a:ext uri="{0D108BD9-81ED-4DB2-BD59-A6C34878D82A}">
                    <a16:rowId xmlns:a16="http://schemas.microsoft.com/office/drawing/2014/main" xmlns="" val="10001"/>
                  </a:ext>
                </a:extLst>
              </a:tr>
              <a:tr h="1454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dirty="0" err="1">
                          <a:latin typeface="Source Sans Pro" panose="020B0503030403020204" pitchFamily="34" charset="0"/>
                          <a:ea typeface="Source Sans Pro" panose="020B0503030403020204" pitchFamily="34" charset="0"/>
                        </a:rPr>
                        <a:t>WEBVIEW_n</a:t>
                      </a:r>
                      <a:endParaRPr lang="en-US" sz="1550"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dirty="0">
                          <a:latin typeface="Source Sans Pro" panose="020B0503030403020204" pitchFamily="34" charset="0"/>
                          <a:ea typeface="Source Sans Pro" panose="020B0503030403020204" pitchFamily="34" charset="0"/>
                        </a:rPr>
                        <a:t>To target</a:t>
                      </a:r>
                      <a:r>
                        <a:rPr lang="en-US" sz="1550" baseline="0" dirty="0">
                          <a:latin typeface="Source Sans Pro" panose="020B0503030403020204" pitchFamily="34" charset="0"/>
                          <a:ea typeface="Source Sans Pro" panose="020B0503030403020204" pitchFamily="34" charset="0"/>
                        </a:rPr>
                        <a:t> a specific </a:t>
                      </a:r>
                      <a:r>
                        <a:rPr lang="en-US" sz="1550" baseline="0" dirty="0" err="1">
                          <a:latin typeface="Source Sans Pro" panose="020B0503030403020204" pitchFamily="34" charset="0"/>
                          <a:ea typeface="Source Sans Pro" panose="020B0503030403020204" pitchFamily="34" charset="0"/>
                        </a:rPr>
                        <a:t>webview</a:t>
                      </a:r>
                      <a:r>
                        <a:rPr lang="en-US" sz="1550" baseline="0" dirty="0">
                          <a:latin typeface="Source Sans Pro" panose="020B0503030403020204" pitchFamily="34" charset="0"/>
                          <a:ea typeface="Source Sans Pro" panose="020B0503030403020204" pitchFamily="34" charset="0"/>
                        </a:rPr>
                        <a:t> in a Hybrid application. </a:t>
                      </a:r>
                      <a:r>
                        <a:rPr lang="en-US" sz="1550" dirty="0">
                          <a:latin typeface="Source Sans Pro" panose="020B0503030403020204" pitchFamily="34" charset="0"/>
                          <a:ea typeface="Source Sans Pro" panose="020B0503030403020204" pitchFamily="34" charset="0"/>
                        </a:rPr>
                        <a:t>The n represents the index of the </a:t>
                      </a:r>
                      <a:r>
                        <a:rPr lang="en-US" sz="1550" dirty="0" err="1">
                          <a:latin typeface="Source Sans Pro" panose="020B0503030403020204" pitchFamily="34" charset="0"/>
                          <a:ea typeface="Source Sans Pro" panose="020B0503030403020204" pitchFamily="34" charset="0"/>
                        </a:rPr>
                        <a:t>webview</a:t>
                      </a:r>
                      <a:r>
                        <a:rPr lang="en-US" sz="1550" dirty="0">
                          <a:latin typeface="Source Sans Pro" panose="020B0503030403020204" pitchFamily="34" charset="0"/>
                          <a:ea typeface="Source Sans Pro" panose="020B0503030403020204" pitchFamily="34" charset="0"/>
                        </a:rPr>
                        <a:t>.  You</a:t>
                      </a:r>
                      <a:r>
                        <a:rPr lang="en-US" sz="1550" baseline="0" dirty="0">
                          <a:latin typeface="Source Sans Pro" panose="020B0503030403020204" pitchFamily="34" charset="0"/>
                          <a:ea typeface="Source Sans Pro" panose="020B0503030403020204" pitchFamily="34" charset="0"/>
                        </a:rPr>
                        <a:t> must ensure the number is set to the specific </a:t>
                      </a:r>
                      <a:r>
                        <a:rPr lang="en-US" sz="1550" baseline="0" dirty="0" err="1">
                          <a:latin typeface="Source Sans Pro" panose="020B0503030403020204" pitchFamily="34" charset="0"/>
                          <a:ea typeface="Source Sans Pro" panose="020B0503030403020204" pitchFamily="34" charset="0"/>
                        </a:rPr>
                        <a:t>webview</a:t>
                      </a:r>
                      <a:r>
                        <a:rPr lang="en-US" sz="1550" baseline="0" dirty="0">
                          <a:latin typeface="Source Sans Pro" panose="020B0503030403020204" pitchFamily="34" charset="0"/>
                          <a:ea typeface="Source Sans Pro" panose="020B0503030403020204" pitchFamily="34" charset="0"/>
                        </a:rPr>
                        <a:t> you are attempting to access.</a:t>
                      </a:r>
                      <a:endParaRPr lang="en-US" sz="1550"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driver.context</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(“WEBVIEW_1");</a:t>
                      </a:r>
                    </a:p>
                  </a:txBody>
                  <a:tcPr/>
                </a:tc>
                <a:extLst>
                  <a:ext uri="{0D108BD9-81ED-4DB2-BD59-A6C34878D82A}">
                    <a16:rowId xmlns:a16="http://schemas.microsoft.com/office/drawing/2014/main" xmlns="" val="10002"/>
                  </a:ext>
                </a:extLst>
              </a:tr>
              <a:tr h="769862">
                <a:tc>
                  <a:txBody>
                    <a:bodyPr/>
                    <a:lstStyle/>
                    <a:p>
                      <a:r>
                        <a:rPr lang="en-US" sz="1550" dirty="0">
                          <a:latin typeface="Source Sans Pro" panose="020B0503030403020204" pitchFamily="34" charset="0"/>
                          <a:ea typeface="Source Sans Pro" panose="020B0503030403020204" pitchFamily="34" charset="0"/>
                        </a:rPr>
                        <a:t>NATIVE_APP</a:t>
                      </a:r>
                    </a:p>
                  </a:txBody>
                  <a:tcPr/>
                </a:tc>
                <a:tc>
                  <a:txBody>
                    <a:bodyPr/>
                    <a:lstStyle/>
                    <a:p>
                      <a:r>
                        <a:rPr lang="en-US" sz="1550" dirty="0">
                          <a:latin typeface="Source Sans Pro" panose="020B0503030403020204" pitchFamily="34" charset="0"/>
                          <a:ea typeface="Source Sans Pro" panose="020B0503030403020204" pitchFamily="34" charset="0"/>
                        </a:rPr>
                        <a:t>When testing a Native application or the Native portion of a Hybrid application.</a:t>
                      </a:r>
                    </a:p>
                  </a:txBody>
                  <a:tcPr/>
                </a:tc>
                <a:tc>
                  <a:txBody>
                    <a:bodyPr/>
                    <a:lstStyle/>
                    <a:p>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driver.context</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("NATIVE_APP");</a:t>
                      </a:r>
                    </a:p>
                  </a:txBody>
                  <a:tcPr/>
                </a:tc>
                <a:extLst>
                  <a:ext uri="{0D108BD9-81ED-4DB2-BD59-A6C34878D82A}">
                    <a16:rowId xmlns:a16="http://schemas.microsoft.com/office/drawing/2014/main" xmlns="" val="10003"/>
                  </a:ext>
                </a:extLst>
              </a:tr>
              <a:tr h="997970">
                <a:tc>
                  <a:txBody>
                    <a:bodyPr/>
                    <a:lstStyle/>
                    <a:p>
                      <a:r>
                        <a:rPr lang="en-US" sz="1550" dirty="0">
                          <a:latin typeface="Source Sans Pro" panose="020B0503030403020204" pitchFamily="34" charset="0"/>
                          <a:ea typeface="Source Sans Pro" panose="020B0503030403020204" pitchFamily="34" charset="0"/>
                        </a:rPr>
                        <a:t>VISUAL</a:t>
                      </a:r>
                    </a:p>
                  </a:txBody>
                  <a:tcPr/>
                </a:tc>
                <a:tc>
                  <a:txBody>
                    <a:bodyPr/>
                    <a:lstStyle/>
                    <a:p>
                      <a:r>
                        <a:rPr lang="en-US" sz="1550" dirty="0">
                          <a:latin typeface="Source Sans Pro" panose="020B0503030403020204" pitchFamily="34" charset="0"/>
                          <a:ea typeface="Source Sans Pro" panose="020B0503030403020204" pitchFamily="34" charset="0"/>
                        </a:rPr>
                        <a:t>A shortcut to use</a:t>
                      </a:r>
                      <a:r>
                        <a:rPr lang="en-US" sz="1550" baseline="0" dirty="0">
                          <a:latin typeface="Source Sans Pro" panose="020B0503030403020204" pitchFamily="34" charset="0"/>
                          <a:ea typeface="Source Sans Pro" panose="020B0503030403020204" pitchFamily="34" charset="0"/>
                        </a:rPr>
                        <a:t> the Perfecto OCR engine for accessing objects by text or partial text (more on this command later).</a:t>
                      </a:r>
                      <a:endParaRPr lang="en-US" sz="1550" dirty="0">
                        <a:latin typeface="Source Sans Pro" panose="020B0503030403020204" pitchFamily="34" charset="0"/>
                        <a:ea typeface="Source Sans Pro" panose="020B0503030403020204" pitchFamily="34" charset="0"/>
                      </a:endParaRPr>
                    </a:p>
                  </a:txBody>
                  <a:tcPr/>
                </a:tc>
                <a:tc>
                  <a:txBody>
                    <a:bodyPr/>
                    <a:lstStyle/>
                    <a:p>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driver.context</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(“VISUAL");</a:t>
                      </a:r>
                    </a:p>
                  </a:txBody>
                  <a:tcPr/>
                </a:tc>
                <a:extLst>
                  <a:ext uri="{0D108BD9-81ED-4DB2-BD59-A6C34878D82A}">
                    <a16:rowId xmlns:a16="http://schemas.microsoft.com/office/drawing/2014/main" xmlns="" val="10004"/>
                  </a:ext>
                </a:extLst>
              </a:tr>
              <a:tr h="541755">
                <a:tc>
                  <a:txBody>
                    <a:bodyPr/>
                    <a:lstStyle/>
                    <a:p>
                      <a:r>
                        <a:rPr lang="en-US" sz="1550" dirty="0">
                          <a:latin typeface="Source Sans Pro" panose="020B0503030403020204" pitchFamily="34" charset="0"/>
                          <a:ea typeface="Source Sans Pro" panose="020B0503030403020204" pitchFamily="34" charset="0"/>
                        </a:rPr>
                        <a:t>Get All Available Contexts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i="0" u="none" dirty="0">
                          <a:latin typeface="Source Sans Pro" panose="020B0503030403020204" pitchFamily="34" charset="0"/>
                          <a:ea typeface="Source Sans Pro" panose="020B0503030403020204" pitchFamily="34" charset="0"/>
                        </a:rPr>
                        <a:t>Returns</a:t>
                      </a:r>
                      <a:r>
                        <a:rPr lang="en-US" sz="1550" i="0" u="none" baseline="0" dirty="0">
                          <a:latin typeface="Source Sans Pro" panose="020B0503030403020204" pitchFamily="34" charset="0"/>
                          <a:ea typeface="Source Sans Pro" panose="020B0503030403020204" pitchFamily="34" charset="0"/>
                        </a:rPr>
                        <a:t> the list of all available contexts</a:t>
                      </a:r>
                      <a:endParaRPr lang="en-US" sz="1550" i="0" u="none" dirty="0">
                        <a:latin typeface="Source Sans Pro" panose="020B0503030403020204" pitchFamily="34" charset="0"/>
                        <a:ea typeface="Source Sans Pro" panose="020B0503030403020204" pitchFamily="34" charset="0"/>
                      </a:endParaRPr>
                    </a:p>
                  </a:txBody>
                  <a:tcPr/>
                </a:tc>
                <a:tc>
                  <a:txBody>
                    <a:bodyPr/>
                    <a:lstStyle/>
                    <a:p>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driver.getContextHandles</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 </a:t>
                      </a:r>
                    </a:p>
                  </a:txBody>
                  <a:tcPr/>
                </a:tc>
                <a:extLst>
                  <a:ext uri="{0D108BD9-81ED-4DB2-BD59-A6C34878D82A}">
                    <a16:rowId xmlns:a16="http://schemas.microsoft.com/office/drawing/2014/main" xmlns="" val="10005"/>
                  </a:ext>
                </a:extLst>
              </a:tr>
              <a:tr h="769862">
                <a:tc>
                  <a:txBody>
                    <a:bodyPr/>
                    <a:lstStyle/>
                    <a:p>
                      <a:r>
                        <a:rPr lang="en-US" sz="1550" dirty="0">
                          <a:latin typeface="Source Sans Pro" panose="020B0503030403020204" pitchFamily="34" charset="0"/>
                          <a:ea typeface="Source Sans Pro" panose="020B0503030403020204" pitchFamily="34" charset="0"/>
                        </a:rPr>
                        <a:t>Get The Current</a:t>
                      </a:r>
                      <a:r>
                        <a:rPr lang="en-US" sz="1550" baseline="0" dirty="0">
                          <a:latin typeface="Source Sans Pro" panose="020B0503030403020204" pitchFamily="34" charset="0"/>
                          <a:ea typeface="Source Sans Pro" panose="020B0503030403020204" pitchFamily="34" charset="0"/>
                        </a:rPr>
                        <a:t> Context for the driver</a:t>
                      </a:r>
                      <a:endParaRPr lang="en-US" sz="1550"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50" i="0" u="none" dirty="0">
                          <a:latin typeface="Source Sans Pro" panose="020B0503030403020204" pitchFamily="34" charset="0"/>
                          <a:ea typeface="Source Sans Pro" panose="020B0503030403020204" pitchFamily="34" charset="0"/>
                        </a:rPr>
                        <a:t>Gets the current context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err="1">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driver.getContext</a:t>
                      </a:r>
                      <a:r>
                        <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a:t>
                      </a:r>
                    </a:p>
                    <a:p>
                      <a:endParaRPr lang="en-US" sz="1400" b="1" i="0" dirty="0">
                        <a:solidFill>
                          <a:srgbClr val="1F497D"/>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72343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a:t>Frameworks (Object Trees)</a:t>
            </a:r>
          </a:p>
        </p:txBody>
      </p:sp>
      <p:sp>
        <p:nvSpPr>
          <p:cNvPr id="3" name="Content Placeholder 2"/>
          <p:cNvSpPr>
            <a:spLocks noGrp="1"/>
          </p:cNvSpPr>
          <p:nvPr>
            <p:ph idx="4294967295"/>
          </p:nvPr>
        </p:nvSpPr>
        <p:spPr>
          <a:xfrm>
            <a:off x="612000" y="1008708"/>
            <a:ext cx="4946971" cy="5297824"/>
          </a:xfrm>
        </p:spPr>
        <p:txBody>
          <a:bodyPr>
            <a:normAutofit/>
          </a:bodyPr>
          <a:lstStyle/>
          <a:p>
            <a:pPr fontAlgn="auto">
              <a:lnSpc>
                <a:spcPct val="100000"/>
              </a:lnSpc>
              <a:spcBef>
                <a:spcPts val="0"/>
              </a:spcBef>
              <a:spcAft>
                <a:spcPts val="0"/>
              </a:spcAft>
            </a:pPr>
            <a:r>
              <a:rPr lang="en-US" sz="1800" dirty="0" smtClean="0"/>
              <a:t>The Appium automation framework is required.</a:t>
            </a:r>
          </a:p>
          <a:p>
            <a:pPr fontAlgn="auto">
              <a:lnSpc>
                <a:spcPct val="100000"/>
              </a:lnSpc>
              <a:spcBef>
                <a:spcPts val="0"/>
              </a:spcBef>
              <a:spcAft>
                <a:spcPts val="0"/>
              </a:spcAft>
            </a:pPr>
            <a:r>
              <a:rPr lang="en-US" sz="1800" dirty="0" smtClean="0"/>
              <a:t>Select Appium as the framework &amp; driver.</a:t>
            </a:r>
          </a:p>
          <a:p>
            <a:pPr fontAlgn="auto">
              <a:lnSpc>
                <a:spcPct val="100000"/>
              </a:lnSpc>
              <a:spcBef>
                <a:spcPts val="0"/>
              </a:spcBef>
              <a:spcAft>
                <a:spcPts val="0"/>
              </a:spcAft>
            </a:pPr>
            <a:r>
              <a:rPr lang="en-US" sz="1800" dirty="0" smtClean="0"/>
              <a:t>This selects the Appium Object Tree</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642" y="0"/>
            <a:ext cx="6746358" cy="6733629"/>
          </a:xfrm>
          <a:prstGeom prst="rect">
            <a:avLst/>
          </a:prstGeom>
        </p:spPr>
      </p:pic>
    </p:spTree>
    <p:extLst>
      <p:ext uri="{BB962C8B-B14F-4D97-AF65-F5344CB8AC3E}">
        <p14:creationId xmlns:p14="http://schemas.microsoft.com/office/powerpoint/2010/main" val="1983422973"/>
      </p:ext>
    </p:extLst>
  </p:cSld>
  <p:clrMapOvr>
    <a:masterClrMapping/>
  </p:clrMapOvr>
</p:sld>
</file>

<file path=ppt/theme/theme1.xml><?xml version="1.0" encoding="utf-8"?>
<a:theme xmlns:a="http://schemas.openxmlformats.org/drawingml/2006/main" name="Perfecto PPT Template 2015 (Final V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7" ma:contentTypeDescription="Create a new document." ma:contentTypeScope="" ma:versionID="e1a0d5c62c1ac535c9d3634498265420">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2fa023a7900effa46203ee4f9a333910"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E0DDF7-178D-4D10-B5AC-40E8A7CC2C65}"/>
</file>

<file path=customXml/itemProps2.xml><?xml version="1.0" encoding="utf-8"?>
<ds:datastoreItem xmlns:ds="http://schemas.openxmlformats.org/officeDocument/2006/customXml" ds:itemID="{6CC67D31-BB20-404C-B6B8-29A0A068CB29}">
  <ds:schemaRefs>
    <ds:schemaRef ds:uri="http://schemas.microsoft.com/sharepoint/v3/contenttype/forms"/>
  </ds:schemaRefs>
</ds:datastoreItem>
</file>

<file path=customXml/itemProps3.xml><?xml version="1.0" encoding="utf-8"?>
<ds:datastoreItem xmlns:ds="http://schemas.openxmlformats.org/officeDocument/2006/customXml" ds:itemID="{D4DB1D3C-EEFF-41FD-B4D0-E0EDC9AF6167}">
  <ds:schemaRefs>
    <ds:schemaRef ds:uri="http://purl.org/dc/terms/"/>
    <ds:schemaRef ds:uri="http://schemas.openxmlformats.org/package/2006/metadata/core-properties"/>
    <ds:schemaRef ds:uri="3a13d125-ada3-46fb-a8f2-bcc2bdd31529"/>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b39354ad-55e5-406b-bc55-b3dc027a4d5e"/>
    <ds:schemaRef ds:uri="1d7dca9a-e7fe-4e70-b427-b999408283d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253</TotalTime>
  <Words>1566</Words>
  <Application>Microsoft Macintosh PowerPoint</Application>
  <PresentationFormat>Widescreen</PresentationFormat>
  <Paragraphs>162</Paragraphs>
  <Slides>21</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Avenir Black</vt:lpstr>
      <vt:lpstr>Calibri</vt:lpstr>
      <vt:lpstr>Calibri Light</vt:lpstr>
      <vt:lpstr>Corbel</vt:lpstr>
      <vt:lpstr>Mangal</vt:lpstr>
      <vt:lpstr>OfficinaSanITCBol</vt:lpstr>
      <vt:lpstr>Sosa Regular</vt:lpstr>
      <vt:lpstr>Source Sans Pro</vt:lpstr>
      <vt:lpstr>Source Sans Pro Semibold</vt:lpstr>
      <vt:lpstr>Arial</vt:lpstr>
      <vt:lpstr>Perfecto PPT Template 2015 (Final V2)</vt:lpstr>
      <vt:lpstr>1_Office Theme</vt:lpstr>
      <vt:lpstr>PowerPoint Presentation</vt:lpstr>
      <vt:lpstr>Overview</vt:lpstr>
      <vt:lpstr>Agenda</vt:lpstr>
      <vt:lpstr>PowerPoint Presentation</vt:lpstr>
      <vt:lpstr>Web Applications</vt:lpstr>
      <vt:lpstr>Native and Hybrid Applications</vt:lpstr>
      <vt:lpstr>Contexts</vt:lpstr>
      <vt:lpstr>Utilizing Contexts</vt:lpstr>
      <vt:lpstr>Frameworks (Object Trees)</vt:lpstr>
      <vt:lpstr>PowerPoint Presentation</vt:lpstr>
      <vt:lpstr>Intro to Object Spy</vt:lpstr>
      <vt:lpstr>Selecting an Object</vt:lpstr>
      <vt:lpstr>Find Object</vt:lpstr>
      <vt:lpstr>Image Window</vt:lpstr>
      <vt:lpstr>Export Object Tree</vt:lpstr>
      <vt:lpstr>Commands</vt:lpstr>
      <vt:lpstr>Knowledge Check!</vt:lpstr>
      <vt:lpstr>PowerPoint Presentation</vt:lpstr>
      <vt:lpstr>Assignment</vt:lpstr>
      <vt:lpstr>Resources</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Recognition Part 2</dc:title>
  <cp:lastModifiedBy>Yaron White</cp:lastModifiedBy>
  <cp:revision>35</cp:revision>
  <dcterms:modified xsi:type="dcterms:W3CDTF">2018-05-29T13:29:22Z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